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3" r:id="rId1"/>
  </p:sldMasterIdLst>
  <p:notesMasterIdLst>
    <p:notesMasterId r:id="rId52"/>
  </p:notesMasterIdLst>
  <p:sldIdLst>
    <p:sldId id="256" r:id="rId2"/>
    <p:sldId id="543" r:id="rId3"/>
    <p:sldId id="583" r:id="rId4"/>
    <p:sldId id="571" r:id="rId5"/>
    <p:sldId id="542" r:id="rId6"/>
    <p:sldId id="263" r:id="rId7"/>
    <p:sldId id="262" r:id="rId8"/>
    <p:sldId id="260" r:id="rId9"/>
    <p:sldId id="309" r:id="rId10"/>
    <p:sldId id="261" r:id="rId11"/>
    <p:sldId id="570" r:id="rId12"/>
    <p:sldId id="266" r:id="rId13"/>
    <p:sldId id="270" r:id="rId14"/>
    <p:sldId id="584" r:id="rId15"/>
    <p:sldId id="275" r:id="rId16"/>
    <p:sldId id="296" r:id="rId17"/>
    <p:sldId id="273" r:id="rId18"/>
    <p:sldId id="288" r:id="rId19"/>
    <p:sldId id="298" r:id="rId20"/>
    <p:sldId id="602" r:id="rId21"/>
    <p:sldId id="289" r:id="rId22"/>
    <p:sldId id="598" r:id="rId23"/>
    <p:sldId id="304" r:id="rId24"/>
    <p:sldId id="277" r:id="rId25"/>
    <p:sldId id="301" r:id="rId26"/>
    <p:sldId id="310" r:id="rId27"/>
    <p:sldId id="293" r:id="rId28"/>
    <p:sldId id="587" r:id="rId29"/>
    <p:sldId id="287" r:id="rId30"/>
    <p:sldId id="590" r:id="rId31"/>
    <p:sldId id="271" r:id="rId32"/>
    <p:sldId id="278" r:id="rId33"/>
    <p:sldId id="305" r:id="rId34"/>
    <p:sldId id="601" r:id="rId35"/>
    <p:sldId id="283" r:id="rId36"/>
    <p:sldId id="592" r:id="rId37"/>
    <p:sldId id="285" r:id="rId38"/>
    <p:sldId id="593" r:id="rId39"/>
    <p:sldId id="600" r:id="rId40"/>
    <p:sldId id="591" r:id="rId41"/>
    <p:sldId id="290" r:id="rId42"/>
    <p:sldId id="594" r:id="rId43"/>
    <p:sldId id="595" r:id="rId44"/>
    <p:sldId id="596" r:id="rId45"/>
    <p:sldId id="294" r:id="rId46"/>
    <p:sldId id="303" r:id="rId47"/>
    <p:sldId id="585" r:id="rId48"/>
    <p:sldId id="599" r:id="rId49"/>
    <p:sldId id="284" r:id="rId50"/>
    <p:sldId id="597" r:id="rId5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CCAB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76" autoAdjust="0"/>
    <p:restoredTop sz="96230" autoAdjust="0"/>
  </p:normalViewPr>
  <p:slideViewPr>
    <p:cSldViewPr>
      <p:cViewPr varScale="1">
        <p:scale>
          <a:sx n="63" d="100"/>
          <a:sy n="63" d="100"/>
        </p:scale>
        <p:origin x="952" y="6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455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427149-D2B4-4D37-9B21-916594AE5DB2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0AF0191-0372-4D18-8A3C-E6B40EAEE1BF}">
      <dgm:prSet custT="1"/>
      <dgm:spPr/>
      <dgm:t>
        <a:bodyPr/>
        <a:lstStyle/>
        <a:p>
          <a:r>
            <a:rPr lang="ru-RU" sz="1400" dirty="0"/>
            <a:t>Высшее профессиональное (не педагогическое) – 4 педагога.</a:t>
          </a:r>
          <a:endParaRPr lang="en-US" sz="1400" dirty="0"/>
        </a:p>
      </dgm:t>
    </dgm:pt>
    <dgm:pt modelId="{C3FBB76D-5757-44C3-84A0-4BED6C2C9AF2}" type="parTrans" cxnId="{E006EBEB-1DAC-489B-B1B0-F11B84A90E2D}">
      <dgm:prSet/>
      <dgm:spPr/>
      <dgm:t>
        <a:bodyPr/>
        <a:lstStyle/>
        <a:p>
          <a:endParaRPr lang="en-US" sz="3200"/>
        </a:p>
      </dgm:t>
    </dgm:pt>
    <dgm:pt modelId="{657DF7B0-7E06-426D-98E4-4C16137F911D}" type="sibTrans" cxnId="{E006EBEB-1DAC-489B-B1B0-F11B84A90E2D}">
      <dgm:prSet/>
      <dgm:spPr/>
      <dgm:t>
        <a:bodyPr/>
        <a:lstStyle/>
        <a:p>
          <a:endParaRPr lang="en-US" sz="3200"/>
        </a:p>
      </dgm:t>
    </dgm:pt>
    <dgm:pt modelId="{517838AC-FEF9-49EB-9A01-FE8E4D55EDD6}">
      <dgm:prSet custT="1"/>
      <dgm:spPr/>
      <dgm:t>
        <a:bodyPr/>
        <a:lstStyle/>
        <a:p>
          <a:r>
            <a:rPr lang="ru-RU" sz="1400" dirty="0"/>
            <a:t>Высшее педагогическое – 6 педагогов.</a:t>
          </a:r>
          <a:endParaRPr lang="en-US" sz="1400" dirty="0"/>
        </a:p>
      </dgm:t>
    </dgm:pt>
    <dgm:pt modelId="{B44B4246-27C0-4A78-98CD-9904F0EDCFB7}" type="parTrans" cxnId="{C0F4442D-3B33-445A-9AC1-BCEF1A02EFBF}">
      <dgm:prSet/>
      <dgm:spPr/>
      <dgm:t>
        <a:bodyPr/>
        <a:lstStyle/>
        <a:p>
          <a:endParaRPr lang="en-US" sz="3200"/>
        </a:p>
      </dgm:t>
    </dgm:pt>
    <dgm:pt modelId="{E3A7F0C3-3040-4F72-9D4A-22E8C636A3C1}" type="sibTrans" cxnId="{C0F4442D-3B33-445A-9AC1-BCEF1A02EFBF}">
      <dgm:prSet/>
      <dgm:spPr/>
      <dgm:t>
        <a:bodyPr/>
        <a:lstStyle/>
        <a:p>
          <a:endParaRPr lang="en-US" sz="3200"/>
        </a:p>
      </dgm:t>
    </dgm:pt>
    <dgm:pt modelId="{44ACFDBB-78EE-459F-AFFE-122423031842}">
      <dgm:prSet custT="1"/>
      <dgm:spPr/>
      <dgm:t>
        <a:bodyPr/>
        <a:lstStyle/>
        <a:p>
          <a:r>
            <a:rPr lang="ru-RU" sz="1400" dirty="0"/>
            <a:t>Высшее дефектологическое – 28 педагогов.</a:t>
          </a:r>
          <a:endParaRPr lang="en-US" sz="1400" dirty="0"/>
        </a:p>
      </dgm:t>
    </dgm:pt>
    <dgm:pt modelId="{3C8C1D25-DBFD-4605-A426-9311ED87236F}" type="parTrans" cxnId="{23B3FE15-1980-4F5A-92DA-17827BD7F7CF}">
      <dgm:prSet/>
      <dgm:spPr/>
      <dgm:t>
        <a:bodyPr/>
        <a:lstStyle/>
        <a:p>
          <a:endParaRPr lang="en-US" sz="3200"/>
        </a:p>
      </dgm:t>
    </dgm:pt>
    <dgm:pt modelId="{F1A18212-5508-42B1-A8DA-A4FE8F31A67A}" type="sibTrans" cxnId="{23B3FE15-1980-4F5A-92DA-17827BD7F7CF}">
      <dgm:prSet/>
      <dgm:spPr/>
      <dgm:t>
        <a:bodyPr/>
        <a:lstStyle/>
        <a:p>
          <a:endParaRPr lang="en-US" sz="3200"/>
        </a:p>
      </dgm:t>
    </dgm:pt>
    <dgm:pt modelId="{B59C1DE2-E727-49F8-AD69-49717AAAD7B3}">
      <dgm:prSet custT="1"/>
      <dgm:spPr/>
      <dgm:t>
        <a:bodyPr/>
        <a:lstStyle/>
        <a:p>
          <a:r>
            <a:rPr lang="ru-RU" sz="1400" dirty="0"/>
            <a:t>Переподготовку прошли – 12 педагогов.</a:t>
          </a:r>
          <a:endParaRPr lang="en-US" sz="1400" dirty="0"/>
        </a:p>
      </dgm:t>
    </dgm:pt>
    <dgm:pt modelId="{EFD91CF6-BD60-49D4-8C9A-2A5A2DC82323}" type="parTrans" cxnId="{E6C7F2F7-495F-4974-B6B6-63B810AAF729}">
      <dgm:prSet/>
      <dgm:spPr/>
      <dgm:t>
        <a:bodyPr/>
        <a:lstStyle/>
        <a:p>
          <a:endParaRPr lang="en-US" sz="3200"/>
        </a:p>
      </dgm:t>
    </dgm:pt>
    <dgm:pt modelId="{F02F99FE-CBAE-47FA-98EF-843D2ED994F7}" type="sibTrans" cxnId="{E6C7F2F7-495F-4974-B6B6-63B810AAF729}">
      <dgm:prSet/>
      <dgm:spPr/>
      <dgm:t>
        <a:bodyPr/>
        <a:lstStyle/>
        <a:p>
          <a:endParaRPr lang="en-US" sz="3200"/>
        </a:p>
      </dgm:t>
    </dgm:pt>
    <dgm:pt modelId="{B7A2C813-D405-42BE-B3E5-8496677216DA}">
      <dgm:prSet custT="1"/>
      <dgm:spPr/>
      <dgm:t>
        <a:bodyPr/>
        <a:lstStyle/>
        <a:p>
          <a:r>
            <a:rPr lang="ru-RU" sz="1400" dirty="0"/>
            <a:t>Среднее специальное – 5 педагогов.</a:t>
          </a:r>
          <a:endParaRPr lang="en-US" sz="1400" dirty="0"/>
        </a:p>
      </dgm:t>
    </dgm:pt>
    <dgm:pt modelId="{D7F10B89-2602-47F8-A81C-6366D0C66D32}" type="parTrans" cxnId="{67BD3C48-9148-4D1D-B3A8-7DA0EAD3D4CB}">
      <dgm:prSet/>
      <dgm:spPr/>
      <dgm:t>
        <a:bodyPr/>
        <a:lstStyle/>
        <a:p>
          <a:endParaRPr lang="en-US" sz="3200"/>
        </a:p>
      </dgm:t>
    </dgm:pt>
    <dgm:pt modelId="{4215C970-D161-4CC0-9EA3-5792545AE5FA}" type="sibTrans" cxnId="{67BD3C48-9148-4D1D-B3A8-7DA0EAD3D4CB}">
      <dgm:prSet/>
      <dgm:spPr/>
      <dgm:t>
        <a:bodyPr/>
        <a:lstStyle/>
        <a:p>
          <a:endParaRPr lang="en-US" sz="3200"/>
        </a:p>
      </dgm:t>
    </dgm:pt>
    <dgm:pt modelId="{5F516210-B3B2-4453-815C-E28E9153E08D}">
      <dgm:prSet custT="1"/>
      <dgm:spPr/>
      <dgm:t>
        <a:bodyPr/>
        <a:lstStyle/>
        <a:p>
          <a:r>
            <a:rPr lang="ru-RU" sz="1400" dirty="0"/>
            <a:t>Учатся в магистратуре – 5 педагогов. </a:t>
          </a:r>
          <a:endParaRPr lang="en-US" sz="1400" dirty="0"/>
        </a:p>
      </dgm:t>
    </dgm:pt>
    <dgm:pt modelId="{5586C62E-E49D-42D7-9637-1F1999FFD0F1}" type="parTrans" cxnId="{C595E104-602B-407F-B664-6FD5A87B3C56}">
      <dgm:prSet/>
      <dgm:spPr/>
      <dgm:t>
        <a:bodyPr/>
        <a:lstStyle/>
        <a:p>
          <a:endParaRPr lang="en-US" sz="3200"/>
        </a:p>
      </dgm:t>
    </dgm:pt>
    <dgm:pt modelId="{6E0B877D-C518-4CA0-B6B1-BD862D9BD407}" type="sibTrans" cxnId="{C595E104-602B-407F-B664-6FD5A87B3C56}">
      <dgm:prSet/>
      <dgm:spPr/>
      <dgm:t>
        <a:bodyPr/>
        <a:lstStyle/>
        <a:p>
          <a:endParaRPr lang="en-US" sz="3200"/>
        </a:p>
      </dgm:t>
    </dgm:pt>
    <dgm:pt modelId="{E33ABBC0-4025-4D81-AB5D-5F1DB79D1747}">
      <dgm:prSet custT="1"/>
      <dgm:spPr/>
      <dgm:t>
        <a:bodyPr/>
        <a:lstStyle/>
        <a:p>
          <a:r>
            <a:rPr lang="ru-RU" sz="1400" dirty="0"/>
            <a:t>Учатся на бакалавриате – 2 педагога. </a:t>
          </a:r>
          <a:endParaRPr lang="en-US" sz="1400" dirty="0"/>
        </a:p>
      </dgm:t>
    </dgm:pt>
    <dgm:pt modelId="{D6D55047-DEB8-474E-BCC7-1B1B5F392A86}" type="parTrans" cxnId="{77E7E66D-DE1C-4AF0-9718-18C90B39F375}">
      <dgm:prSet/>
      <dgm:spPr/>
      <dgm:t>
        <a:bodyPr/>
        <a:lstStyle/>
        <a:p>
          <a:endParaRPr lang="en-US" sz="3200"/>
        </a:p>
      </dgm:t>
    </dgm:pt>
    <dgm:pt modelId="{C5B4D7F7-CC94-4449-821C-AF5005DABEBC}" type="sibTrans" cxnId="{77E7E66D-DE1C-4AF0-9718-18C90B39F375}">
      <dgm:prSet/>
      <dgm:spPr/>
      <dgm:t>
        <a:bodyPr/>
        <a:lstStyle/>
        <a:p>
          <a:endParaRPr lang="en-US" sz="3200"/>
        </a:p>
      </dgm:t>
    </dgm:pt>
    <dgm:pt modelId="{835A5BF4-FB51-4D7F-A73F-97025712ADEF}">
      <dgm:prSet custT="1"/>
      <dgm:spPr/>
      <dgm:t>
        <a:bodyPr/>
        <a:lstStyle/>
        <a:p>
          <a:r>
            <a:rPr lang="ru-RU" sz="1400" b="1" i="0" baseline="0" dirty="0"/>
            <a:t>Высшую квалификационную категорию </a:t>
          </a:r>
          <a:r>
            <a:rPr lang="ru-RU" sz="1400" i="0" baseline="0" dirty="0"/>
            <a:t>имеют  - 1 педагог.</a:t>
          </a:r>
          <a:endParaRPr lang="en-US" sz="1400" dirty="0"/>
        </a:p>
      </dgm:t>
    </dgm:pt>
    <dgm:pt modelId="{A4C0ACAD-16FA-4932-B1C8-E1FBE63A6679}" type="parTrans" cxnId="{08AA1827-3D4B-40C4-9167-FE130E8308D9}">
      <dgm:prSet/>
      <dgm:spPr/>
      <dgm:t>
        <a:bodyPr/>
        <a:lstStyle/>
        <a:p>
          <a:endParaRPr lang="en-US" sz="3200"/>
        </a:p>
      </dgm:t>
    </dgm:pt>
    <dgm:pt modelId="{7D63E165-E053-4A37-AB7E-6B4B7005E36B}" type="sibTrans" cxnId="{08AA1827-3D4B-40C4-9167-FE130E8308D9}">
      <dgm:prSet/>
      <dgm:spPr/>
      <dgm:t>
        <a:bodyPr/>
        <a:lstStyle/>
        <a:p>
          <a:endParaRPr lang="en-US" sz="3200"/>
        </a:p>
      </dgm:t>
    </dgm:pt>
    <dgm:pt modelId="{562D7485-2AAA-42BB-B3C1-AFE46B7471BC}">
      <dgm:prSet custT="1"/>
      <dgm:spPr/>
      <dgm:t>
        <a:bodyPr/>
        <a:lstStyle/>
        <a:p>
          <a:r>
            <a:rPr lang="ru-RU" sz="1200" b="1" i="0" baseline="0" dirty="0"/>
            <a:t>Первую квалификационную </a:t>
          </a:r>
          <a:r>
            <a:rPr lang="ru-RU" sz="1200" i="0" baseline="0" dirty="0"/>
            <a:t>категорию имеют 19 педагогов</a:t>
          </a:r>
          <a:r>
            <a:rPr lang="ru-RU" sz="1200" i="0" dirty="0"/>
            <a:t> (из них 2 аттестованы по категории «Тьютор»)</a:t>
          </a:r>
          <a:endParaRPr lang="en-US" sz="1200" dirty="0"/>
        </a:p>
      </dgm:t>
    </dgm:pt>
    <dgm:pt modelId="{BB4EC1E6-335E-4F94-BE94-26D0B6A229A5}" type="parTrans" cxnId="{F63CD445-A0E2-40A6-B93F-8984181EFE17}">
      <dgm:prSet/>
      <dgm:spPr/>
      <dgm:t>
        <a:bodyPr/>
        <a:lstStyle/>
        <a:p>
          <a:endParaRPr lang="en-US" sz="3200"/>
        </a:p>
      </dgm:t>
    </dgm:pt>
    <dgm:pt modelId="{C78D3479-1F80-4543-92C0-8399A96850EF}" type="sibTrans" cxnId="{F63CD445-A0E2-40A6-B93F-8984181EFE17}">
      <dgm:prSet/>
      <dgm:spPr/>
      <dgm:t>
        <a:bodyPr/>
        <a:lstStyle/>
        <a:p>
          <a:endParaRPr lang="en-US" sz="3200"/>
        </a:p>
      </dgm:t>
    </dgm:pt>
    <dgm:pt modelId="{06AA6253-D154-4254-BFFF-21100359C1A6}">
      <dgm:prSet custT="1"/>
      <dgm:spPr/>
      <dgm:t>
        <a:bodyPr/>
        <a:lstStyle/>
        <a:p>
          <a:r>
            <a:rPr lang="ru-RU" sz="1400" b="1" dirty="0"/>
            <a:t>Не имеют категорию </a:t>
          </a:r>
          <a:r>
            <a:rPr lang="ru-RU" sz="1400" dirty="0"/>
            <a:t>17 педагогов.</a:t>
          </a:r>
          <a:br>
            <a:rPr lang="ru-RU" sz="1400" b="1" i="0" baseline="0" dirty="0"/>
          </a:br>
          <a:endParaRPr lang="en-US" sz="1400" dirty="0"/>
        </a:p>
      </dgm:t>
    </dgm:pt>
    <dgm:pt modelId="{8C12D092-4841-4F99-9161-5440501B9FAB}" type="parTrans" cxnId="{D788A22D-DABF-4223-8032-6DF594DFB94F}">
      <dgm:prSet/>
      <dgm:spPr/>
      <dgm:t>
        <a:bodyPr/>
        <a:lstStyle/>
        <a:p>
          <a:endParaRPr lang="en-US" sz="3200"/>
        </a:p>
      </dgm:t>
    </dgm:pt>
    <dgm:pt modelId="{25B054BA-4535-49AE-BE30-685150A7FCE5}" type="sibTrans" cxnId="{D788A22D-DABF-4223-8032-6DF594DFB94F}">
      <dgm:prSet/>
      <dgm:spPr/>
      <dgm:t>
        <a:bodyPr/>
        <a:lstStyle/>
        <a:p>
          <a:endParaRPr lang="en-US" sz="3200"/>
        </a:p>
      </dgm:t>
    </dgm:pt>
    <dgm:pt modelId="{7E1573A0-08AF-49C0-A80A-84FDAFD5F1A5}" type="pres">
      <dgm:prSet presAssocID="{90427149-D2B4-4D37-9B21-916594AE5DB2}" presName="diagram" presStyleCnt="0">
        <dgm:presLayoutVars>
          <dgm:dir/>
          <dgm:resizeHandles val="exact"/>
        </dgm:presLayoutVars>
      </dgm:prSet>
      <dgm:spPr/>
    </dgm:pt>
    <dgm:pt modelId="{3812239D-D16F-469C-8DE6-1A516EDF5F6E}" type="pres">
      <dgm:prSet presAssocID="{F0AF0191-0372-4D18-8A3C-E6B40EAEE1BF}" presName="node" presStyleLbl="node1" presStyleIdx="0" presStyleCnt="10">
        <dgm:presLayoutVars>
          <dgm:bulletEnabled val="1"/>
        </dgm:presLayoutVars>
      </dgm:prSet>
      <dgm:spPr/>
    </dgm:pt>
    <dgm:pt modelId="{A93CB137-A496-488B-B2BF-09093B4FC1DA}" type="pres">
      <dgm:prSet presAssocID="{657DF7B0-7E06-426D-98E4-4C16137F911D}" presName="sibTrans" presStyleCnt="0"/>
      <dgm:spPr/>
    </dgm:pt>
    <dgm:pt modelId="{01987B4E-060D-4260-AA49-2DB68A3DC6FD}" type="pres">
      <dgm:prSet presAssocID="{517838AC-FEF9-49EB-9A01-FE8E4D55EDD6}" presName="node" presStyleLbl="node1" presStyleIdx="1" presStyleCnt="10">
        <dgm:presLayoutVars>
          <dgm:bulletEnabled val="1"/>
        </dgm:presLayoutVars>
      </dgm:prSet>
      <dgm:spPr/>
    </dgm:pt>
    <dgm:pt modelId="{51809CDB-763F-452C-8CCE-42577FC926C6}" type="pres">
      <dgm:prSet presAssocID="{E3A7F0C3-3040-4F72-9D4A-22E8C636A3C1}" presName="sibTrans" presStyleCnt="0"/>
      <dgm:spPr/>
    </dgm:pt>
    <dgm:pt modelId="{1C4E230C-C8F0-4F5F-A8D0-9F5B3AE10241}" type="pres">
      <dgm:prSet presAssocID="{44ACFDBB-78EE-459F-AFFE-122423031842}" presName="node" presStyleLbl="node1" presStyleIdx="2" presStyleCnt="10">
        <dgm:presLayoutVars>
          <dgm:bulletEnabled val="1"/>
        </dgm:presLayoutVars>
      </dgm:prSet>
      <dgm:spPr/>
    </dgm:pt>
    <dgm:pt modelId="{7DBACC26-4BCD-42B1-ADB7-3873FFC8C60D}" type="pres">
      <dgm:prSet presAssocID="{F1A18212-5508-42B1-A8DA-A4FE8F31A67A}" presName="sibTrans" presStyleCnt="0"/>
      <dgm:spPr/>
    </dgm:pt>
    <dgm:pt modelId="{F396BD4D-4378-43E0-92FB-C038CCFB635F}" type="pres">
      <dgm:prSet presAssocID="{B59C1DE2-E727-49F8-AD69-49717AAAD7B3}" presName="node" presStyleLbl="node1" presStyleIdx="3" presStyleCnt="10">
        <dgm:presLayoutVars>
          <dgm:bulletEnabled val="1"/>
        </dgm:presLayoutVars>
      </dgm:prSet>
      <dgm:spPr/>
    </dgm:pt>
    <dgm:pt modelId="{EFAEC215-BFF8-437B-89FC-6BBDF34F641A}" type="pres">
      <dgm:prSet presAssocID="{F02F99FE-CBAE-47FA-98EF-843D2ED994F7}" presName="sibTrans" presStyleCnt="0"/>
      <dgm:spPr/>
    </dgm:pt>
    <dgm:pt modelId="{7664FCFA-9A90-42C7-B7C2-D80F23500681}" type="pres">
      <dgm:prSet presAssocID="{B7A2C813-D405-42BE-B3E5-8496677216DA}" presName="node" presStyleLbl="node1" presStyleIdx="4" presStyleCnt="10">
        <dgm:presLayoutVars>
          <dgm:bulletEnabled val="1"/>
        </dgm:presLayoutVars>
      </dgm:prSet>
      <dgm:spPr/>
    </dgm:pt>
    <dgm:pt modelId="{110C7E99-B43F-493D-BB6E-0A25C3C7EE0D}" type="pres">
      <dgm:prSet presAssocID="{4215C970-D161-4CC0-9EA3-5792545AE5FA}" presName="sibTrans" presStyleCnt="0"/>
      <dgm:spPr/>
    </dgm:pt>
    <dgm:pt modelId="{00967E5F-0DF5-4C07-974C-D50E9096E2DB}" type="pres">
      <dgm:prSet presAssocID="{5F516210-B3B2-4453-815C-E28E9153E08D}" presName="node" presStyleLbl="node1" presStyleIdx="5" presStyleCnt="10">
        <dgm:presLayoutVars>
          <dgm:bulletEnabled val="1"/>
        </dgm:presLayoutVars>
      </dgm:prSet>
      <dgm:spPr/>
    </dgm:pt>
    <dgm:pt modelId="{0838FADD-CA88-4449-9E7D-8C31E315C121}" type="pres">
      <dgm:prSet presAssocID="{6E0B877D-C518-4CA0-B6B1-BD862D9BD407}" presName="sibTrans" presStyleCnt="0"/>
      <dgm:spPr/>
    </dgm:pt>
    <dgm:pt modelId="{0BF48242-AFF7-4AEE-B1F2-50E36EDC3F98}" type="pres">
      <dgm:prSet presAssocID="{E33ABBC0-4025-4D81-AB5D-5F1DB79D1747}" presName="node" presStyleLbl="node1" presStyleIdx="6" presStyleCnt="10">
        <dgm:presLayoutVars>
          <dgm:bulletEnabled val="1"/>
        </dgm:presLayoutVars>
      </dgm:prSet>
      <dgm:spPr/>
    </dgm:pt>
    <dgm:pt modelId="{2D266630-F1CE-4D91-B2AF-711C4CF8CA56}" type="pres">
      <dgm:prSet presAssocID="{C5B4D7F7-CC94-4449-821C-AF5005DABEBC}" presName="sibTrans" presStyleCnt="0"/>
      <dgm:spPr/>
    </dgm:pt>
    <dgm:pt modelId="{D8B4F052-E96A-4909-ABD4-E4A3C1259238}" type="pres">
      <dgm:prSet presAssocID="{835A5BF4-FB51-4D7F-A73F-97025712ADEF}" presName="node" presStyleLbl="node1" presStyleIdx="7" presStyleCnt="10">
        <dgm:presLayoutVars>
          <dgm:bulletEnabled val="1"/>
        </dgm:presLayoutVars>
      </dgm:prSet>
      <dgm:spPr/>
    </dgm:pt>
    <dgm:pt modelId="{6D98482E-BD59-4AB5-9648-77FC9EA079DF}" type="pres">
      <dgm:prSet presAssocID="{7D63E165-E053-4A37-AB7E-6B4B7005E36B}" presName="sibTrans" presStyleCnt="0"/>
      <dgm:spPr/>
    </dgm:pt>
    <dgm:pt modelId="{9F3FE966-513F-4854-A4C5-160CC21DB84E}" type="pres">
      <dgm:prSet presAssocID="{562D7485-2AAA-42BB-B3C1-AFE46B7471BC}" presName="node" presStyleLbl="node1" presStyleIdx="8" presStyleCnt="10">
        <dgm:presLayoutVars>
          <dgm:bulletEnabled val="1"/>
        </dgm:presLayoutVars>
      </dgm:prSet>
      <dgm:spPr/>
    </dgm:pt>
    <dgm:pt modelId="{585C8AA0-692E-4023-82C6-93C0F68C381F}" type="pres">
      <dgm:prSet presAssocID="{C78D3479-1F80-4543-92C0-8399A96850EF}" presName="sibTrans" presStyleCnt="0"/>
      <dgm:spPr/>
    </dgm:pt>
    <dgm:pt modelId="{10E9ABD0-8B5D-452F-8A50-64663D09EAA8}" type="pres">
      <dgm:prSet presAssocID="{06AA6253-D154-4254-BFFF-21100359C1A6}" presName="node" presStyleLbl="node1" presStyleIdx="9" presStyleCnt="10">
        <dgm:presLayoutVars>
          <dgm:bulletEnabled val="1"/>
        </dgm:presLayoutVars>
      </dgm:prSet>
      <dgm:spPr/>
    </dgm:pt>
  </dgm:ptLst>
  <dgm:cxnLst>
    <dgm:cxn modelId="{75F76802-AEDE-4D61-A82B-713AE5E1126B}" type="presOf" srcId="{517838AC-FEF9-49EB-9A01-FE8E4D55EDD6}" destId="{01987B4E-060D-4260-AA49-2DB68A3DC6FD}" srcOrd="0" destOrd="0" presId="urn:microsoft.com/office/officeart/2005/8/layout/default"/>
    <dgm:cxn modelId="{C595E104-602B-407F-B664-6FD5A87B3C56}" srcId="{90427149-D2B4-4D37-9B21-916594AE5DB2}" destId="{5F516210-B3B2-4453-815C-E28E9153E08D}" srcOrd="5" destOrd="0" parTransId="{5586C62E-E49D-42D7-9637-1F1999FFD0F1}" sibTransId="{6E0B877D-C518-4CA0-B6B1-BD862D9BD407}"/>
    <dgm:cxn modelId="{518E640F-4D54-46AC-8060-C8AE1D780BE6}" type="presOf" srcId="{E33ABBC0-4025-4D81-AB5D-5F1DB79D1747}" destId="{0BF48242-AFF7-4AEE-B1F2-50E36EDC3F98}" srcOrd="0" destOrd="0" presId="urn:microsoft.com/office/officeart/2005/8/layout/default"/>
    <dgm:cxn modelId="{23B3FE15-1980-4F5A-92DA-17827BD7F7CF}" srcId="{90427149-D2B4-4D37-9B21-916594AE5DB2}" destId="{44ACFDBB-78EE-459F-AFFE-122423031842}" srcOrd="2" destOrd="0" parTransId="{3C8C1D25-DBFD-4605-A426-9311ED87236F}" sibTransId="{F1A18212-5508-42B1-A8DA-A4FE8F31A67A}"/>
    <dgm:cxn modelId="{EDFE2C19-9CA9-4A0A-8A33-E7175FDCB6F5}" type="presOf" srcId="{562D7485-2AAA-42BB-B3C1-AFE46B7471BC}" destId="{9F3FE966-513F-4854-A4C5-160CC21DB84E}" srcOrd="0" destOrd="0" presId="urn:microsoft.com/office/officeart/2005/8/layout/default"/>
    <dgm:cxn modelId="{08AA1827-3D4B-40C4-9167-FE130E8308D9}" srcId="{90427149-D2B4-4D37-9B21-916594AE5DB2}" destId="{835A5BF4-FB51-4D7F-A73F-97025712ADEF}" srcOrd="7" destOrd="0" parTransId="{A4C0ACAD-16FA-4932-B1C8-E1FBE63A6679}" sibTransId="{7D63E165-E053-4A37-AB7E-6B4B7005E36B}"/>
    <dgm:cxn modelId="{045C012C-AC66-4A36-B7A1-BF0D4B760640}" type="presOf" srcId="{5F516210-B3B2-4453-815C-E28E9153E08D}" destId="{00967E5F-0DF5-4C07-974C-D50E9096E2DB}" srcOrd="0" destOrd="0" presId="urn:microsoft.com/office/officeart/2005/8/layout/default"/>
    <dgm:cxn modelId="{C0F4442D-3B33-445A-9AC1-BCEF1A02EFBF}" srcId="{90427149-D2B4-4D37-9B21-916594AE5DB2}" destId="{517838AC-FEF9-49EB-9A01-FE8E4D55EDD6}" srcOrd="1" destOrd="0" parTransId="{B44B4246-27C0-4A78-98CD-9904F0EDCFB7}" sibTransId="{E3A7F0C3-3040-4F72-9D4A-22E8C636A3C1}"/>
    <dgm:cxn modelId="{D788A22D-DABF-4223-8032-6DF594DFB94F}" srcId="{90427149-D2B4-4D37-9B21-916594AE5DB2}" destId="{06AA6253-D154-4254-BFFF-21100359C1A6}" srcOrd="9" destOrd="0" parTransId="{8C12D092-4841-4F99-9161-5440501B9FAB}" sibTransId="{25B054BA-4535-49AE-BE30-685150A7FCE5}"/>
    <dgm:cxn modelId="{9176275F-BBAE-484C-9598-E17D3E69C6DD}" type="presOf" srcId="{835A5BF4-FB51-4D7F-A73F-97025712ADEF}" destId="{D8B4F052-E96A-4909-ABD4-E4A3C1259238}" srcOrd="0" destOrd="0" presId="urn:microsoft.com/office/officeart/2005/8/layout/default"/>
    <dgm:cxn modelId="{F63CD445-A0E2-40A6-B93F-8984181EFE17}" srcId="{90427149-D2B4-4D37-9B21-916594AE5DB2}" destId="{562D7485-2AAA-42BB-B3C1-AFE46B7471BC}" srcOrd="8" destOrd="0" parTransId="{BB4EC1E6-335E-4F94-BE94-26D0B6A229A5}" sibTransId="{C78D3479-1F80-4543-92C0-8399A96850EF}"/>
    <dgm:cxn modelId="{67BD3C48-9148-4D1D-B3A8-7DA0EAD3D4CB}" srcId="{90427149-D2B4-4D37-9B21-916594AE5DB2}" destId="{B7A2C813-D405-42BE-B3E5-8496677216DA}" srcOrd="4" destOrd="0" parTransId="{D7F10B89-2602-47F8-A81C-6366D0C66D32}" sibTransId="{4215C970-D161-4CC0-9EA3-5792545AE5FA}"/>
    <dgm:cxn modelId="{77E7E66D-DE1C-4AF0-9718-18C90B39F375}" srcId="{90427149-D2B4-4D37-9B21-916594AE5DB2}" destId="{E33ABBC0-4025-4D81-AB5D-5F1DB79D1747}" srcOrd="6" destOrd="0" parTransId="{D6D55047-DEB8-474E-BCC7-1B1B5F392A86}" sibTransId="{C5B4D7F7-CC94-4449-821C-AF5005DABEBC}"/>
    <dgm:cxn modelId="{7D62F66D-E33F-4709-B2DD-5BD801D5AFE1}" type="presOf" srcId="{F0AF0191-0372-4D18-8A3C-E6B40EAEE1BF}" destId="{3812239D-D16F-469C-8DE6-1A516EDF5F6E}" srcOrd="0" destOrd="0" presId="urn:microsoft.com/office/officeart/2005/8/layout/default"/>
    <dgm:cxn modelId="{6B86267F-E47B-4318-B397-67F8C5E3E0E1}" type="presOf" srcId="{90427149-D2B4-4D37-9B21-916594AE5DB2}" destId="{7E1573A0-08AF-49C0-A80A-84FDAFD5F1A5}" srcOrd="0" destOrd="0" presId="urn:microsoft.com/office/officeart/2005/8/layout/default"/>
    <dgm:cxn modelId="{9A8D479D-EAFE-4154-8D1C-FDCEA0DE0ADB}" type="presOf" srcId="{44ACFDBB-78EE-459F-AFFE-122423031842}" destId="{1C4E230C-C8F0-4F5F-A8D0-9F5B3AE10241}" srcOrd="0" destOrd="0" presId="urn:microsoft.com/office/officeart/2005/8/layout/default"/>
    <dgm:cxn modelId="{B83CBFC1-EB7E-4180-B91E-351D70C399C0}" type="presOf" srcId="{B59C1DE2-E727-49F8-AD69-49717AAAD7B3}" destId="{F396BD4D-4378-43E0-92FB-C038CCFB635F}" srcOrd="0" destOrd="0" presId="urn:microsoft.com/office/officeart/2005/8/layout/default"/>
    <dgm:cxn modelId="{B649D6D2-9656-41E1-B7F2-B6F7803EB696}" type="presOf" srcId="{06AA6253-D154-4254-BFFF-21100359C1A6}" destId="{10E9ABD0-8B5D-452F-8A50-64663D09EAA8}" srcOrd="0" destOrd="0" presId="urn:microsoft.com/office/officeart/2005/8/layout/default"/>
    <dgm:cxn modelId="{E006EBEB-1DAC-489B-B1B0-F11B84A90E2D}" srcId="{90427149-D2B4-4D37-9B21-916594AE5DB2}" destId="{F0AF0191-0372-4D18-8A3C-E6B40EAEE1BF}" srcOrd="0" destOrd="0" parTransId="{C3FBB76D-5757-44C3-84A0-4BED6C2C9AF2}" sibTransId="{657DF7B0-7E06-426D-98E4-4C16137F911D}"/>
    <dgm:cxn modelId="{E6C7F2F7-495F-4974-B6B6-63B810AAF729}" srcId="{90427149-D2B4-4D37-9B21-916594AE5DB2}" destId="{B59C1DE2-E727-49F8-AD69-49717AAAD7B3}" srcOrd="3" destOrd="0" parTransId="{EFD91CF6-BD60-49D4-8C9A-2A5A2DC82323}" sibTransId="{F02F99FE-CBAE-47FA-98EF-843D2ED994F7}"/>
    <dgm:cxn modelId="{DCF9E5FC-2D96-4903-967F-5B29569EB8C8}" type="presOf" srcId="{B7A2C813-D405-42BE-B3E5-8496677216DA}" destId="{7664FCFA-9A90-42C7-B7C2-D80F23500681}" srcOrd="0" destOrd="0" presId="urn:microsoft.com/office/officeart/2005/8/layout/default"/>
    <dgm:cxn modelId="{0F31D0F0-7251-4754-8A86-764C22F2268C}" type="presParOf" srcId="{7E1573A0-08AF-49C0-A80A-84FDAFD5F1A5}" destId="{3812239D-D16F-469C-8DE6-1A516EDF5F6E}" srcOrd="0" destOrd="0" presId="urn:microsoft.com/office/officeart/2005/8/layout/default"/>
    <dgm:cxn modelId="{8B7BF923-9850-4BF9-AFFA-FD4178464288}" type="presParOf" srcId="{7E1573A0-08AF-49C0-A80A-84FDAFD5F1A5}" destId="{A93CB137-A496-488B-B2BF-09093B4FC1DA}" srcOrd="1" destOrd="0" presId="urn:microsoft.com/office/officeart/2005/8/layout/default"/>
    <dgm:cxn modelId="{97E32BC7-D73B-4BA5-AC21-ECF8A0CBB1C2}" type="presParOf" srcId="{7E1573A0-08AF-49C0-A80A-84FDAFD5F1A5}" destId="{01987B4E-060D-4260-AA49-2DB68A3DC6FD}" srcOrd="2" destOrd="0" presId="urn:microsoft.com/office/officeart/2005/8/layout/default"/>
    <dgm:cxn modelId="{C7F03B0F-5A8A-4D0F-91C5-EF1D8500E984}" type="presParOf" srcId="{7E1573A0-08AF-49C0-A80A-84FDAFD5F1A5}" destId="{51809CDB-763F-452C-8CCE-42577FC926C6}" srcOrd="3" destOrd="0" presId="urn:microsoft.com/office/officeart/2005/8/layout/default"/>
    <dgm:cxn modelId="{A3A6B0AB-4C1B-4970-9771-885E0E0EA360}" type="presParOf" srcId="{7E1573A0-08AF-49C0-A80A-84FDAFD5F1A5}" destId="{1C4E230C-C8F0-4F5F-A8D0-9F5B3AE10241}" srcOrd="4" destOrd="0" presId="urn:microsoft.com/office/officeart/2005/8/layout/default"/>
    <dgm:cxn modelId="{856E361A-0393-4CF4-9721-AB19FD03A982}" type="presParOf" srcId="{7E1573A0-08AF-49C0-A80A-84FDAFD5F1A5}" destId="{7DBACC26-4BCD-42B1-ADB7-3873FFC8C60D}" srcOrd="5" destOrd="0" presId="urn:microsoft.com/office/officeart/2005/8/layout/default"/>
    <dgm:cxn modelId="{C40B2B07-56BF-4C85-B41A-094AE018524D}" type="presParOf" srcId="{7E1573A0-08AF-49C0-A80A-84FDAFD5F1A5}" destId="{F396BD4D-4378-43E0-92FB-C038CCFB635F}" srcOrd="6" destOrd="0" presId="urn:microsoft.com/office/officeart/2005/8/layout/default"/>
    <dgm:cxn modelId="{619F6492-62E4-4933-9A2A-EB294F09638D}" type="presParOf" srcId="{7E1573A0-08AF-49C0-A80A-84FDAFD5F1A5}" destId="{EFAEC215-BFF8-437B-89FC-6BBDF34F641A}" srcOrd="7" destOrd="0" presId="urn:microsoft.com/office/officeart/2005/8/layout/default"/>
    <dgm:cxn modelId="{A98CA730-5981-4D30-9820-122B5DC88656}" type="presParOf" srcId="{7E1573A0-08AF-49C0-A80A-84FDAFD5F1A5}" destId="{7664FCFA-9A90-42C7-B7C2-D80F23500681}" srcOrd="8" destOrd="0" presId="urn:microsoft.com/office/officeart/2005/8/layout/default"/>
    <dgm:cxn modelId="{B4791E44-6DFB-4C86-AC6E-F0232625BD37}" type="presParOf" srcId="{7E1573A0-08AF-49C0-A80A-84FDAFD5F1A5}" destId="{110C7E99-B43F-493D-BB6E-0A25C3C7EE0D}" srcOrd="9" destOrd="0" presId="urn:microsoft.com/office/officeart/2005/8/layout/default"/>
    <dgm:cxn modelId="{8DD2B721-AD7A-4524-89FA-840422EC8E33}" type="presParOf" srcId="{7E1573A0-08AF-49C0-A80A-84FDAFD5F1A5}" destId="{00967E5F-0DF5-4C07-974C-D50E9096E2DB}" srcOrd="10" destOrd="0" presId="urn:microsoft.com/office/officeart/2005/8/layout/default"/>
    <dgm:cxn modelId="{3062CEB4-8D50-4A4B-A81D-32F9C602F48A}" type="presParOf" srcId="{7E1573A0-08AF-49C0-A80A-84FDAFD5F1A5}" destId="{0838FADD-CA88-4449-9E7D-8C31E315C121}" srcOrd="11" destOrd="0" presId="urn:microsoft.com/office/officeart/2005/8/layout/default"/>
    <dgm:cxn modelId="{25262F60-6B74-4D02-A905-A48E297B67A8}" type="presParOf" srcId="{7E1573A0-08AF-49C0-A80A-84FDAFD5F1A5}" destId="{0BF48242-AFF7-4AEE-B1F2-50E36EDC3F98}" srcOrd="12" destOrd="0" presId="urn:microsoft.com/office/officeart/2005/8/layout/default"/>
    <dgm:cxn modelId="{E9719C0B-6173-4A50-A6BB-27EFFFA57CD3}" type="presParOf" srcId="{7E1573A0-08AF-49C0-A80A-84FDAFD5F1A5}" destId="{2D266630-F1CE-4D91-B2AF-711C4CF8CA56}" srcOrd="13" destOrd="0" presId="urn:microsoft.com/office/officeart/2005/8/layout/default"/>
    <dgm:cxn modelId="{153B0007-F38B-423D-890C-C3B81A7E0C08}" type="presParOf" srcId="{7E1573A0-08AF-49C0-A80A-84FDAFD5F1A5}" destId="{D8B4F052-E96A-4909-ABD4-E4A3C1259238}" srcOrd="14" destOrd="0" presId="urn:microsoft.com/office/officeart/2005/8/layout/default"/>
    <dgm:cxn modelId="{54AF4809-A8B1-417D-A0C0-CF0AB4B3B9A5}" type="presParOf" srcId="{7E1573A0-08AF-49C0-A80A-84FDAFD5F1A5}" destId="{6D98482E-BD59-4AB5-9648-77FC9EA079DF}" srcOrd="15" destOrd="0" presId="urn:microsoft.com/office/officeart/2005/8/layout/default"/>
    <dgm:cxn modelId="{FC47E3F0-B816-487D-8271-28CB4582C955}" type="presParOf" srcId="{7E1573A0-08AF-49C0-A80A-84FDAFD5F1A5}" destId="{9F3FE966-513F-4854-A4C5-160CC21DB84E}" srcOrd="16" destOrd="0" presId="urn:microsoft.com/office/officeart/2005/8/layout/default"/>
    <dgm:cxn modelId="{80AA21F7-5547-44BF-94CC-7E9633623D2E}" type="presParOf" srcId="{7E1573A0-08AF-49C0-A80A-84FDAFD5F1A5}" destId="{585C8AA0-692E-4023-82C6-93C0F68C381F}" srcOrd="17" destOrd="0" presId="urn:microsoft.com/office/officeart/2005/8/layout/default"/>
    <dgm:cxn modelId="{799BDF92-585D-4B60-9971-C9DEED1368F2}" type="presParOf" srcId="{7E1573A0-08AF-49C0-A80A-84FDAFD5F1A5}" destId="{10E9ABD0-8B5D-452F-8A50-64663D09EAA8}" srcOrd="1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12239D-D16F-469C-8DE6-1A516EDF5F6E}">
      <dsp:nvSpPr>
        <dsp:cNvPr id="0" name=""/>
        <dsp:cNvSpPr/>
      </dsp:nvSpPr>
      <dsp:spPr>
        <a:xfrm>
          <a:off x="2254" y="371474"/>
          <a:ext cx="1788765" cy="107325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Высшее профессиональное (не педагогическое) – 4 педагога.</a:t>
          </a:r>
          <a:endParaRPr lang="en-US" sz="1400" kern="1200" dirty="0"/>
        </a:p>
      </dsp:txBody>
      <dsp:txXfrm>
        <a:off x="2254" y="371474"/>
        <a:ext cx="1788765" cy="1073259"/>
      </dsp:txXfrm>
    </dsp:sp>
    <dsp:sp modelId="{01987B4E-060D-4260-AA49-2DB68A3DC6FD}">
      <dsp:nvSpPr>
        <dsp:cNvPr id="0" name=""/>
        <dsp:cNvSpPr/>
      </dsp:nvSpPr>
      <dsp:spPr>
        <a:xfrm>
          <a:off x="1969896" y="371474"/>
          <a:ext cx="1788765" cy="1073259"/>
        </a:xfrm>
        <a:prstGeom prst="rect">
          <a:avLst/>
        </a:prstGeom>
        <a:solidFill>
          <a:schemeClr val="accent2">
            <a:hueOff val="305343"/>
            <a:satOff val="-6086"/>
            <a:lumOff val="2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Высшее педагогическое – 6 педагогов.</a:t>
          </a:r>
          <a:endParaRPr lang="en-US" sz="1400" kern="1200" dirty="0"/>
        </a:p>
      </dsp:txBody>
      <dsp:txXfrm>
        <a:off x="1969896" y="371474"/>
        <a:ext cx="1788765" cy="1073259"/>
      </dsp:txXfrm>
    </dsp:sp>
    <dsp:sp modelId="{1C4E230C-C8F0-4F5F-A8D0-9F5B3AE10241}">
      <dsp:nvSpPr>
        <dsp:cNvPr id="0" name=""/>
        <dsp:cNvSpPr/>
      </dsp:nvSpPr>
      <dsp:spPr>
        <a:xfrm>
          <a:off x="3937538" y="371474"/>
          <a:ext cx="1788765" cy="1073259"/>
        </a:xfrm>
        <a:prstGeom prst="rect">
          <a:avLst/>
        </a:prstGeom>
        <a:solidFill>
          <a:schemeClr val="accent2">
            <a:hueOff val="610686"/>
            <a:satOff val="-12172"/>
            <a:lumOff val="5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Высшее дефектологическое – 28 педагогов.</a:t>
          </a:r>
          <a:endParaRPr lang="en-US" sz="1400" kern="1200" dirty="0"/>
        </a:p>
      </dsp:txBody>
      <dsp:txXfrm>
        <a:off x="3937538" y="371474"/>
        <a:ext cx="1788765" cy="1073259"/>
      </dsp:txXfrm>
    </dsp:sp>
    <dsp:sp modelId="{F396BD4D-4378-43E0-92FB-C038CCFB635F}">
      <dsp:nvSpPr>
        <dsp:cNvPr id="0" name=""/>
        <dsp:cNvSpPr/>
      </dsp:nvSpPr>
      <dsp:spPr>
        <a:xfrm>
          <a:off x="5905180" y="371474"/>
          <a:ext cx="1788765" cy="1073259"/>
        </a:xfrm>
        <a:prstGeom prst="rect">
          <a:avLst/>
        </a:prstGeom>
        <a:solidFill>
          <a:schemeClr val="accent2">
            <a:hueOff val="916029"/>
            <a:satOff val="-18258"/>
            <a:lumOff val="7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Переподготовку прошли – 12 педагогов.</a:t>
          </a:r>
          <a:endParaRPr lang="en-US" sz="1400" kern="1200" dirty="0"/>
        </a:p>
      </dsp:txBody>
      <dsp:txXfrm>
        <a:off x="5905180" y="371474"/>
        <a:ext cx="1788765" cy="1073259"/>
      </dsp:txXfrm>
    </dsp:sp>
    <dsp:sp modelId="{7664FCFA-9A90-42C7-B7C2-D80F23500681}">
      <dsp:nvSpPr>
        <dsp:cNvPr id="0" name=""/>
        <dsp:cNvSpPr/>
      </dsp:nvSpPr>
      <dsp:spPr>
        <a:xfrm>
          <a:off x="2254" y="1623610"/>
          <a:ext cx="1788765" cy="1073259"/>
        </a:xfrm>
        <a:prstGeom prst="rect">
          <a:avLst/>
        </a:prstGeom>
        <a:solidFill>
          <a:schemeClr val="accent2">
            <a:hueOff val="1221371"/>
            <a:satOff val="-24344"/>
            <a:lumOff val="104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Среднее специальное – 5 педагогов.</a:t>
          </a:r>
          <a:endParaRPr lang="en-US" sz="1400" kern="1200" dirty="0"/>
        </a:p>
      </dsp:txBody>
      <dsp:txXfrm>
        <a:off x="2254" y="1623610"/>
        <a:ext cx="1788765" cy="1073259"/>
      </dsp:txXfrm>
    </dsp:sp>
    <dsp:sp modelId="{00967E5F-0DF5-4C07-974C-D50E9096E2DB}">
      <dsp:nvSpPr>
        <dsp:cNvPr id="0" name=""/>
        <dsp:cNvSpPr/>
      </dsp:nvSpPr>
      <dsp:spPr>
        <a:xfrm>
          <a:off x="1969896" y="1623610"/>
          <a:ext cx="1788765" cy="1073259"/>
        </a:xfrm>
        <a:prstGeom prst="rect">
          <a:avLst/>
        </a:prstGeom>
        <a:solidFill>
          <a:schemeClr val="accent2">
            <a:hueOff val="1526714"/>
            <a:satOff val="-30430"/>
            <a:lumOff val="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Учатся в магистратуре – 5 педагогов. </a:t>
          </a:r>
          <a:endParaRPr lang="en-US" sz="1400" kern="1200" dirty="0"/>
        </a:p>
      </dsp:txBody>
      <dsp:txXfrm>
        <a:off x="1969896" y="1623610"/>
        <a:ext cx="1788765" cy="1073259"/>
      </dsp:txXfrm>
    </dsp:sp>
    <dsp:sp modelId="{0BF48242-AFF7-4AEE-B1F2-50E36EDC3F98}">
      <dsp:nvSpPr>
        <dsp:cNvPr id="0" name=""/>
        <dsp:cNvSpPr/>
      </dsp:nvSpPr>
      <dsp:spPr>
        <a:xfrm>
          <a:off x="3937538" y="1623610"/>
          <a:ext cx="1788765" cy="1073259"/>
        </a:xfrm>
        <a:prstGeom prst="rect">
          <a:avLst/>
        </a:prstGeom>
        <a:solidFill>
          <a:schemeClr val="accent2">
            <a:hueOff val="1832057"/>
            <a:satOff val="-36516"/>
            <a:lumOff val="156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Учатся на бакалавриате – 2 педагога. </a:t>
          </a:r>
          <a:endParaRPr lang="en-US" sz="1400" kern="1200" dirty="0"/>
        </a:p>
      </dsp:txBody>
      <dsp:txXfrm>
        <a:off x="3937538" y="1623610"/>
        <a:ext cx="1788765" cy="1073259"/>
      </dsp:txXfrm>
    </dsp:sp>
    <dsp:sp modelId="{D8B4F052-E96A-4909-ABD4-E4A3C1259238}">
      <dsp:nvSpPr>
        <dsp:cNvPr id="0" name=""/>
        <dsp:cNvSpPr/>
      </dsp:nvSpPr>
      <dsp:spPr>
        <a:xfrm>
          <a:off x="5905180" y="1623610"/>
          <a:ext cx="1788765" cy="1073259"/>
        </a:xfrm>
        <a:prstGeom prst="rect">
          <a:avLst/>
        </a:prstGeom>
        <a:solidFill>
          <a:schemeClr val="accent2">
            <a:hueOff val="2137400"/>
            <a:satOff val="-42602"/>
            <a:lumOff val="183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i="0" kern="1200" baseline="0" dirty="0"/>
            <a:t>Высшую квалификационную категорию </a:t>
          </a:r>
          <a:r>
            <a:rPr lang="ru-RU" sz="1400" i="0" kern="1200" baseline="0" dirty="0"/>
            <a:t>имеют  - 1 педагог.</a:t>
          </a:r>
          <a:endParaRPr lang="en-US" sz="1400" kern="1200" dirty="0"/>
        </a:p>
      </dsp:txBody>
      <dsp:txXfrm>
        <a:off x="5905180" y="1623610"/>
        <a:ext cx="1788765" cy="1073259"/>
      </dsp:txXfrm>
    </dsp:sp>
    <dsp:sp modelId="{9F3FE966-513F-4854-A4C5-160CC21DB84E}">
      <dsp:nvSpPr>
        <dsp:cNvPr id="0" name=""/>
        <dsp:cNvSpPr/>
      </dsp:nvSpPr>
      <dsp:spPr>
        <a:xfrm>
          <a:off x="1969896" y="2875746"/>
          <a:ext cx="1788765" cy="1073259"/>
        </a:xfrm>
        <a:prstGeom prst="rect">
          <a:avLst/>
        </a:prstGeom>
        <a:solidFill>
          <a:schemeClr val="accent2">
            <a:hueOff val="2442743"/>
            <a:satOff val="-48688"/>
            <a:lumOff val="209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i="0" kern="1200" baseline="0" dirty="0"/>
            <a:t>Первую квалификационную </a:t>
          </a:r>
          <a:r>
            <a:rPr lang="ru-RU" sz="1200" i="0" kern="1200" baseline="0" dirty="0"/>
            <a:t>категорию имеют 19 педагогов</a:t>
          </a:r>
          <a:r>
            <a:rPr lang="ru-RU" sz="1200" i="0" kern="1200" dirty="0"/>
            <a:t> (из них 2 аттестованы по категории «Тьютор»)</a:t>
          </a:r>
          <a:endParaRPr lang="en-US" sz="1200" kern="1200" dirty="0"/>
        </a:p>
      </dsp:txBody>
      <dsp:txXfrm>
        <a:off x="1969896" y="2875746"/>
        <a:ext cx="1788765" cy="1073259"/>
      </dsp:txXfrm>
    </dsp:sp>
    <dsp:sp modelId="{10E9ABD0-8B5D-452F-8A50-64663D09EAA8}">
      <dsp:nvSpPr>
        <dsp:cNvPr id="0" name=""/>
        <dsp:cNvSpPr/>
      </dsp:nvSpPr>
      <dsp:spPr>
        <a:xfrm>
          <a:off x="3937538" y="2875746"/>
          <a:ext cx="1788765" cy="1073259"/>
        </a:xfrm>
        <a:prstGeom prst="rect">
          <a:avLst/>
        </a:prstGeom>
        <a:solidFill>
          <a:schemeClr val="accent2">
            <a:hueOff val="2748086"/>
            <a:satOff val="-54774"/>
            <a:lumOff val="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Не имеют категорию </a:t>
          </a:r>
          <a:r>
            <a:rPr lang="ru-RU" sz="1400" kern="1200" dirty="0"/>
            <a:t>17 педагогов.</a:t>
          </a:r>
          <a:br>
            <a:rPr lang="ru-RU" sz="1400" b="1" i="0" kern="1200" baseline="0" dirty="0"/>
          </a:br>
          <a:endParaRPr lang="en-US" sz="1400" kern="1200" dirty="0"/>
        </a:p>
      </dsp:txBody>
      <dsp:txXfrm>
        <a:off x="3937538" y="2875746"/>
        <a:ext cx="1788765" cy="10732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E5109B8C-7231-44BD-81DA-2336B9DBD770}" type="datetimeFigureOut">
              <a:rPr lang="ru-RU"/>
              <a:pPr>
                <a:defRPr/>
              </a:pPr>
              <a:t>13.09.2022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FDD519C5-5083-416D-B231-3356E0CB33D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37803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1160EA64-D806-43AC-9DF2-F8C432F32B4C}" type="datetimeFigureOut">
              <a:rPr lang="en-US" smtClean="0"/>
              <a:pPr/>
              <a:t>9/13/2022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751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pPr/>
              <a:t>9/13/2022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78511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pPr/>
              <a:t>9/13/2022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727468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pPr/>
              <a:t>9/13/2022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163919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1784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1160EA64-D806-43AC-9DF2-F8C432F32B4C}" type="datetimeFigureOut">
              <a:rPr lang="en-US" smtClean="0"/>
              <a:pPr/>
              <a:t>9/13/2022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0269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pPr/>
              <a:t>9/13/2022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93702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pPr/>
              <a:t>9/13/2022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38435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pPr/>
              <a:t>9/13/2022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09831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pPr/>
              <a:t>9/13/2022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577511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pPr/>
              <a:t>9/13/2022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62255992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1160EA64-D806-43AC-9DF2-F8C432F32B4C}" type="datetimeFigureOut">
              <a:rPr lang="en-US" smtClean="0"/>
              <a:pPr/>
              <a:t>9/13/2022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2642214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smtClean="0"/>
              <a:pPr/>
              <a:t>9/13/2022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1289764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1CAB43-B11A-4AA2-84BF-74F1E4DEC1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Методическое объединение воспитателей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972EF6-54ED-46A8-9BD3-1FF35D8DD77A}"/>
              </a:ext>
            </a:extLst>
          </p:cNvPr>
          <p:cNvSpPr txBox="1"/>
          <p:nvPr/>
        </p:nvSpPr>
        <p:spPr>
          <a:xfrm>
            <a:off x="1811524" y="32997"/>
            <a:ext cx="8568952" cy="1208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Государственное бюджетное общеобразовательное</a:t>
            </a:r>
          </a:p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учреждение школа-интернат № 31</a:t>
            </a:r>
          </a:p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Невского района Санкт-Петербурга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E8DB9B-4813-4963-9649-77319450C582}"/>
              </a:ext>
            </a:extLst>
          </p:cNvPr>
          <p:cNvSpPr txBox="1"/>
          <p:nvPr/>
        </p:nvSpPr>
        <p:spPr>
          <a:xfrm>
            <a:off x="2495600" y="5826688"/>
            <a:ext cx="7200800" cy="6106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Санкт-Петербург</a:t>
            </a:r>
          </a:p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2022-2023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BB522CE-F164-45EC-AB12-16A702F379C1}"/>
              </a:ext>
            </a:extLst>
          </p:cNvPr>
          <p:cNvSpPr/>
          <p:nvPr/>
        </p:nvSpPr>
        <p:spPr>
          <a:xfrm>
            <a:off x="645048" y="5839219"/>
            <a:ext cx="18181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/>
              <a:t>Калиновская </a:t>
            </a:r>
          </a:p>
          <a:p>
            <a:pPr algn="ctr"/>
            <a:r>
              <a:rPr lang="ru-RU" dirty="0"/>
              <a:t>Мария Сергеевна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48CA7DC-33C0-43CB-B279-BC2A98838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221" y="3346323"/>
            <a:ext cx="1865777" cy="249289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90C203-C3F6-4F1D-86FA-27E554FD1C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3384" y="3454335"/>
            <a:ext cx="2276872" cy="2276872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0F87F7B-5C3D-4682-973B-399580FE6494}"/>
              </a:ext>
            </a:extLst>
          </p:cNvPr>
          <p:cNvSpPr/>
          <p:nvPr/>
        </p:nvSpPr>
        <p:spPr>
          <a:xfrm>
            <a:off x="3088505" y="5852951"/>
            <a:ext cx="20425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/>
              <a:t>Симонова</a:t>
            </a:r>
          </a:p>
          <a:p>
            <a:pPr algn="ctr"/>
            <a:r>
              <a:rPr lang="ru-RU" dirty="0"/>
              <a:t>Ирина Дмитриевна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CB34DFE-F116-420F-8874-B5457E498368}"/>
              </a:ext>
            </a:extLst>
          </p:cNvPr>
          <p:cNvSpPr/>
          <p:nvPr/>
        </p:nvSpPr>
        <p:spPr>
          <a:xfrm>
            <a:off x="499974" y="2673388"/>
            <a:ext cx="21082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/>
              <a:t>Вощило</a:t>
            </a:r>
          </a:p>
          <a:p>
            <a:pPr algn="ctr"/>
            <a:r>
              <a:rPr lang="ru-RU" dirty="0"/>
              <a:t>Анастасия Юрьевна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A41EE40-EB7D-4A7F-9B5C-DED128F3D43E}"/>
              </a:ext>
            </a:extLst>
          </p:cNvPr>
          <p:cNvSpPr/>
          <p:nvPr/>
        </p:nvSpPr>
        <p:spPr>
          <a:xfrm>
            <a:off x="2978570" y="2728772"/>
            <a:ext cx="20104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/>
              <a:t>Полищук </a:t>
            </a:r>
          </a:p>
          <a:p>
            <a:pPr algn="ctr"/>
            <a:r>
              <a:rPr lang="ru-RU" dirty="0"/>
              <a:t>Ирина Викторовна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105BB4B-BD37-4AB5-8DA7-A87DB58A1F97}"/>
              </a:ext>
            </a:extLst>
          </p:cNvPr>
          <p:cNvSpPr/>
          <p:nvPr/>
        </p:nvSpPr>
        <p:spPr>
          <a:xfrm>
            <a:off x="5359384" y="2672043"/>
            <a:ext cx="26196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/>
              <a:t>Аристова </a:t>
            </a:r>
          </a:p>
          <a:p>
            <a:pPr algn="ctr"/>
            <a:r>
              <a:rPr lang="ru-RU" dirty="0"/>
              <a:t>Анастасия Владимировна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9283635-DEEE-4C9C-8191-4D5707B02C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152" y="482828"/>
            <a:ext cx="1641911" cy="218921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96E102B-211D-4B94-8DC7-463A1C9AE0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r="2443"/>
          <a:stretch/>
        </p:blipFill>
        <p:spPr>
          <a:xfrm>
            <a:off x="2978570" y="499941"/>
            <a:ext cx="2010487" cy="2189215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999E9B2-16BC-48C0-A1D7-8711B035474A}"/>
              </a:ext>
            </a:extLst>
          </p:cNvPr>
          <p:cNvSpPr/>
          <p:nvPr/>
        </p:nvSpPr>
        <p:spPr>
          <a:xfrm>
            <a:off x="8782991" y="2727601"/>
            <a:ext cx="22862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/>
              <a:t>Новикова </a:t>
            </a:r>
          </a:p>
          <a:p>
            <a:pPr algn="ctr"/>
            <a:r>
              <a:rPr lang="ru-RU" dirty="0"/>
              <a:t>Екатерина Фёдоровна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7C0AB026-EA05-4504-842B-C5B0C78D1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696" y="980728"/>
            <a:ext cx="5797296" cy="1188720"/>
          </a:xfrm>
        </p:spPr>
        <p:txBody>
          <a:bodyPr>
            <a:normAutofit fontScale="90000"/>
          </a:bodyPr>
          <a:lstStyle/>
          <a:p>
            <a:r>
              <a:rPr lang="ru-RU" dirty="0"/>
              <a:t>Образование педагогов:</a:t>
            </a:r>
          </a:p>
        </p:txBody>
      </p:sp>
      <p:graphicFrame>
        <p:nvGraphicFramePr>
          <p:cNvPr id="9" name="Объект 6">
            <a:extLst>
              <a:ext uri="{FF2B5EF4-FFF2-40B4-BE49-F238E27FC236}">
                <a16:creationId xmlns:a16="http://schemas.microsoft.com/office/drawing/2014/main" id="{510DDD9B-9237-45E6-989C-BD72D9786B6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2705433"/>
              </p:ext>
            </p:extLst>
          </p:nvPr>
        </p:nvGraphicFramePr>
        <p:xfrm>
          <a:off x="2247900" y="2060848"/>
          <a:ext cx="7696200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703267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5519" y="429871"/>
            <a:ext cx="7680960" cy="1371600"/>
          </a:xfrm>
        </p:spPr>
        <p:txBody>
          <a:bodyPr>
            <a:noAutofit/>
          </a:bodyPr>
          <a:lstStyle/>
          <a:p>
            <a:pPr algn="ctr"/>
            <a:r>
              <a:rPr lang="ru-RU" dirty="0"/>
              <a:t>Председатель методического объединения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871864" y="2636912"/>
            <a:ext cx="5976664" cy="304424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/>
              <a:t>Косенкова Анна Васильевна</a:t>
            </a:r>
          </a:p>
          <a:p>
            <a:pPr marL="0" indent="0" algn="ctr">
              <a:buNone/>
            </a:pPr>
            <a:r>
              <a:rPr lang="ru-RU" b="1" dirty="0"/>
              <a:t>воспитатель первой квалификационной категории  </a:t>
            </a:r>
            <a:r>
              <a:rPr lang="ru-RU" dirty="0"/>
              <a:t>(Распоряжение Комитета по образованию СПб от № 3799-р 30.12.2019)</a:t>
            </a:r>
          </a:p>
        </p:txBody>
      </p:sp>
      <p:sp>
        <p:nvSpPr>
          <p:cNvPr id="6" name="Объект 3"/>
          <p:cNvSpPr txBox="1">
            <a:spLocks/>
          </p:cNvSpPr>
          <p:nvPr/>
        </p:nvSpPr>
        <p:spPr>
          <a:xfrm>
            <a:off x="5447928" y="1813210"/>
            <a:ext cx="4968552" cy="10397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v"/>
            </a:pP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6B0CE04-B34E-4DCC-956F-FD0CA5690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275" y="1813210"/>
            <a:ext cx="2841780" cy="378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364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3392" y="692696"/>
            <a:ext cx="11089231" cy="547260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ru-RU" sz="2200" b="1" dirty="0"/>
              <a:t>Образование: </a:t>
            </a:r>
            <a:r>
              <a:rPr lang="ru-RU" sz="2200" dirty="0"/>
              <a:t>высшее.</a:t>
            </a:r>
          </a:p>
          <a:p>
            <a:pPr marL="0" indent="0">
              <a:buNone/>
            </a:pPr>
            <a:r>
              <a:rPr lang="ru-RU" sz="2200" dirty="0"/>
              <a:t>РГПУ им. Герцена, Институт дефектологического образования и реабилитации (ИДОиР),специальное (дефектологическое) образование, бакалавр, 2017 г. </a:t>
            </a:r>
          </a:p>
          <a:p>
            <a:pPr marL="0" indent="0">
              <a:buNone/>
            </a:pPr>
            <a:r>
              <a:rPr lang="ru-RU" sz="2200" dirty="0"/>
              <a:t>РГПУ им.  А.И. Герцена, институт дефектологического образования и реабилитации, кафедра сурдопедагогики, специальное (дефектологическое) образование – </a:t>
            </a:r>
            <a:r>
              <a:rPr lang="ru-RU" sz="2200"/>
              <a:t>в </a:t>
            </a:r>
            <a:r>
              <a:rPr lang="ru-RU" sz="2200" b="1"/>
              <a:t>2020г</a:t>
            </a:r>
            <a:r>
              <a:rPr lang="ru-RU" sz="2200" b="1" dirty="0"/>
              <a:t>. – магистр.</a:t>
            </a:r>
            <a:endParaRPr lang="ru-RU" sz="2200" dirty="0"/>
          </a:p>
          <a:p>
            <a:pPr marL="0" indent="0">
              <a:buNone/>
            </a:pPr>
            <a:r>
              <a:rPr lang="ru-RU" sz="2200" b="1" dirty="0"/>
              <a:t>Общий трудовой стаж: </a:t>
            </a:r>
            <a:r>
              <a:rPr lang="ru-RU" sz="2200" dirty="0"/>
              <a:t>6 лет</a:t>
            </a:r>
          </a:p>
          <a:p>
            <a:pPr marL="0" indent="0">
              <a:buNone/>
            </a:pPr>
            <a:r>
              <a:rPr lang="ru-RU" sz="2200" b="1" dirty="0"/>
              <a:t>Педагогический стаж работы: </a:t>
            </a:r>
            <a:r>
              <a:rPr lang="ru-RU" sz="2200" dirty="0"/>
              <a:t>(на 01.09.22) 5 лет</a:t>
            </a:r>
          </a:p>
          <a:p>
            <a:pPr marL="0" indent="0">
              <a:buNone/>
            </a:pPr>
            <a:r>
              <a:rPr lang="ru-RU" sz="2200" b="1" dirty="0"/>
              <a:t>Стаж работы в ГБОУ № 31: </a:t>
            </a:r>
            <a:r>
              <a:rPr lang="ru-RU" sz="2200" dirty="0"/>
              <a:t>5 лет</a:t>
            </a:r>
          </a:p>
          <a:p>
            <a:pPr>
              <a:buNone/>
            </a:pPr>
            <a:r>
              <a:rPr lang="ru-RU" sz="2200" b="1" dirty="0">
                <a:ea typeface="+mn-lt"/>
                <a:cs typeface="+mn-lt"/>
              </a:rPr>
              <a:t>Повышение квалификации:</a:t>
            </a:r>
            <a:endParaRPr lang="ru-RU" sz="22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ru-RU" dirty="0"/>
              <a:t>Государственное бюджетное образовательное учреждение дополнительного профессионального образования (повышения квалификации) специалистов Санкт-Петербургская академия постдипломного педагогического образования «ФГОС: воспитание и социализация обучающихся в основной школе», 180 часов, 13.06.2019.</a:t>
            </a:r>
          </a:p>
          <a:p>
            <a:pPr marL="0" indent="0">
              <a:buNone/>
            </a:pPr>
            <a:r>
              <a:rPr lang="ru-RU" dirty="0"/>
              <a:t>«Ранняя помощь детям с нарушением слуха» в федеральном бюджетном образовательном учреждении высшего образования «Российский государственный педагогический университет им. А.И. Герцена»</a:t>
            </a:r>
            <a:endParaRPr lang="ru-RU" dirty="0">
              <a:ea typeface="Calibri"/>
              <a:cs typeface="Times New Roman"/>
            </a:endParaRPr>
          </a:p>
          <a:p>
            <a:pPr marL="0" indent="0">
              <a:buNone/>
            </a:pPr>
            <a:endParaRPr lang="ru-RU" sz="2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96819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5519" y="429871"/>
            <a:ext cx="7680960" cy="1371600"/>
          </a:xfrm>
        </p:spPr>
        <p:txBody>
          <a:bodyPr>
            <a:noAutofit/>
          </a:bodyPr>
          <a:lstStyle/>
          <a:p>
            <a:pPr algn="ctr"/>
            <a:r>
              <a:rPr lang="ru-RU" dirty="0"/>
              <a:t>Секретарь методического объединения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367808" y="2708920"/>
            <a:ext cx="7272808" cy="304424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/>
              <a:t>Ложкина Арина Юрьевна</a:t>
            </a:r>
          </a:p>
          <a:p>
            <a:pPr marL="0" indent="0" algn="ctr">
              <a:buNone/>
            </a:pPr>
            <a:r>
              <a:rPr lang="ru-RU" b="1" dirty="0"/>
              <a:t>Воспитатель первой квалификационной категории  </a:t>
            </a:r>
            <a:r>
              <a:rPr lang="ru-RU" dirty="0"/>
              <a:t>(Распоряжение Комитета по образованию СПб от № 1314-р 28.06.2022)</a:t>
            </a:r>
          </a:p>
          <a:p>
            <a:pPr marL="0" indent="0" algn="ctr">
              <a:buNone/>
            </a:pPr>
            <a:endParaRPr lang="ru-RU" b="1" dirty="0"/>
          </a:p>
        </p:txBody>
      </p:sp>
      <p:sp>
        <p:nvSpPr>
          <p:cNvPr id="6" name="Объект 3"/>
          <p:cNvSpPr txBox="1">
            <a:spLocks/>
          </p:cNvSpPr>
          <p:nvPr/>
        </p:nvSpPr>
        <p:spPr>
          <a:xfrm>
            <a:off x="5447928" y="1813210"/>
            <a:ext cx="4968552" cy="10397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v"/>
            </a:pPr>
            <a:endParaRPr lang="ru-RU" dirty="0"/>
          </a:p>
        </p:txBody>
      </p:sp>
      <p:pic>
        <p:nvPicPr>
          <p:cNvPr id="7" name="Picture 2" descr="C:\Users\admin\Desktop\image-24-08-20-12-05.jpeg">
            <a:extLst>
              <a:ext uri="{FF2B5EF4-FFF2-40B4-BE49-F238E27FC236}">
                <a16:creationId xmlns:a16="http://schemas.microsoft.com/office/drawing/2014/main" id="{12F500EC-0667-43A2-9021-6ED337731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5400" y="1686226"/>
            <a:ext cx="3099533" cy="41330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721639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3392" y="764704"/>
            <a:ext cx="11089232" cy="52565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/>
              <a:t> 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C6C1EA5-2813-4629-8E40-D1656FFF4C41}"/>
              </a:ext>
            </a:extLst>
          </p:cNvPr>
          <p:cNvSpPr/>
          <p:nvPr/>
        </p:nvSpPr>
        <p:spPr>
          <a:xfrm>
            <a:off x="947428" y="1999868"/>
            <a:ext cx="1029714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/>
              <a:t>Образование</a:t>
            </a:r>
            <a:r>
              <a:rPr lang="ru-RU" sz="2600" dirty="0"/>
              <a:t>: РГПУ им. А.И. Герцена, факультет  коррекционной педагогики, специальное (дефектологическое) образование, бакалавр, 2020г. </a:t>
            </a:r>
          </a:p>
          <a:p>
            <a:r>
              <a:rPr lang="ru-RU" sz="2600" b="1" dirty="0"/>
              <a:t>Общий трудовой стаж: </a:t>
            </a:r>
            <a:r>
              <a:rPr lang="ru-RU" sz="2600" dirty="0"/>
              <a:t>3 года</a:t>
            </a:r>
          </a:p>
          <a:p>
            <a:r>
              <a:rPr lang="ru-RU" sz="2600" b="1" dirty="0"/>
              <a:t>Педагогический стаж </a:t>
            </a:r>
            <a:r>
              <a:rPr lang="ru-RU" sz="2600" dirty="0"/>
              <a:t>: 2 года</a:t>
            </a:r>
          </a:p>
          <a:p>
            <a:r>
              <a:rPr lang="ru-RU" sz="2600" b="1" dirty="0"/>
              <a:t>Стаж работы в ГБОУ №31: </a:t>
            </a:r>
            <a:r>
              <a:rPr lang="ru-RU" sz="2600" dirty="0"/>
              <a:t>2 года</a:t>
            </a:r>
          </a:p>
          <a:p>
            <a:r>
              <a:rPr lang="ru-RU" sz="2600" b="1" dirty="0"/>
              <a:t>Повышение квалификации:</a:t>
            </a:r>
          </a:p>
          <a:p>
            <a:r>
              <a:rPr lang="ru-RU" sz="2600" dirty="0"/>
              <a:t>Подготовка региональных экспертов конкурсов профессионального мастерства «Абилимпикс»</a:t>
            </a:r>
          </a:p>
          <a:p>
            <a:endParaRPr lang="ru-RU" sz="26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368" y="341784"/>
            <a:ext cx="10116616" cy="1143000"/>
          </a:xfrm>
        </p:spPr>
        <p:txBody>
          <a:bodyPr>
            <a:noAutofit/>
          </a:bodyPr>
          <a:lstStyle/>
          <a:p>
            <a:r>
              <a:rPr lang="ru-RU" dirty="0" err="1"/>
              <a:t>Алхимова</a:t>
            </a:r>
            <a:r>
              <a:rPr lang="ru-RU" dirty="0"/>
              <a:t> Любовь Владимировна</a:t>
            </a: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3287688" y="1484784"/>
            <a:ext cx="8352928" cy="46805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ts val="1500"/>
              </a:lnSpc>
            </a:pPr>
            <a:r>
              <a:rPr lang="ru-RU" b="1" dirty="0">
                <a:solidFill>
                  <a:srgbClr val="00B050"/>
                </a:solidFill>
              </a:rPr>
              <a:t>  </a:t>
            </a:r>
            <a:r>
              <a:rPr lang="ru-RU" b="1" dirty="0"/>
              <a:t>Воспитатель первой квалификационной категории </a:t>
            </a:r>
            <a:r>
              <a:rPr lang="ru-RU" dirty="0"/>
              <a:t>(распоряжение Комитета по образованию от 29.04.2021 № 1281-р)</a:t>
            </a:r>
          </a:p>
          <a:p>
            <a:pPr>
              <a:lnSpc>
                <a:spcPts val="1500"/>
              </a:lnSpc>
            </a:pPr>
            <a:endParaRPr lang="ru-RU" b="1" dirty="0"/>
          </a:p>
          <a:p>
            <a:r>
              <a:rPr lang="ru-RU" b="1" dirty="0"/>
              <a:t>   Образование</a:t>
            </a:r>
            <a:r>
              <a:rPr lang="ru-RU" dirty="0"/>
              <a:t>: среднее, Педагогическое училище города </a:t>
            </a:r>
            <a:r>
              <a:rPr lang="ru-RU" dirty="0" err="1"/>
              <a:t>Анжеро-Садженска</a:t>
            </a:r>
            <a:r>
              <a:rPr lang="ru-RU" dirty="0"/>
              <a:t>, Кемеровская область. </a:t>
            </a:r>
            <a:r>
              <a:rPr lang="ru-RU" b="1" dirty="0"/>
              <a:t>Профессиональная переподготовка: </a:t>
            </a:r>
            <a:r>
              <a:rPr lang="ru-RU" dirty="0"/>
              <a:t>Южный университет (</a:t>
            </a:r>
            <a:r>
              <a:rPr lang="ru-RU" dirty="0" err="1"/>
              <a:t>ИУБиП</a:t>
            </a:r>
            <a:r>
              <a:rPr lang="ru-RU" dirty="0"/>
              <a:t>) г. Ростов на Дону, сурдопедагогика, 508 часов, 2017г.</a:t>
            </a:r>
          </a:p>
          <a:p>
            <a:r>
              <a:rPr lang="ru-RU" b="1" dirty="0"/>
              <a:t>Общий трудовой стаж: </a:t>
            </a:r>
            <a:r>
              <a:rPr lang="ru-RU" dirty="0"/>
              <a:t>45 лет</a:t>
            </a:r>
          </a:p>
          <a:p>
            <a:pPr>
              <a:lnSpc>
                <a:spcPts val="2160"/>
              </a:lnSpc>
              <a:spcBef>
                <a:spcPct val="20000"/>
              </a:spcBef>
              <a:defRPr/>
            </a:pPr>
            <a:r>
              <a:rPr lang="ru-RU" b="1" dirty="0"/>
              <a:t>Педагогический стаж</a:t>
            </a:r>
            <a:r>
              <a:rPr lang="ru-RU" dirty="0"/>
              <a:t>: 45 лет</a:t>
            </a:r>
          </a:p>
          <a:p>
            <a:pPr>
              <a:lnSpc>
                <a:spcPts val="2160"/>
              </a:lnSpc>
              <a:spcBef>
                <a:spcPct val="20000"/>
              </a:spcBef>
              <a:defRPr/>
            </a:pPr>
            <a:r>
              <a:rPr lang="ru-RU" b="1" dirty="0"/>
              <a:t>Стаж работы в ГБОУ №31: </a:t>
            </a:r>
            <a:r>
              <a:rPr lang="ru-RU" dirty="0"/>
              <a:t>3 года.</a:t>
            </a:r>
          </a:p>
          <a:p>
            <a:pPr>
              <a:lnSpc>
                <a:spcPts val="2160"/>
              </a:lnSpc>
              <a:spcBef>
                <a:spcPct val="20000"/>
              </a:spcBef>
              <a:defRPr/>
            </a:pPr>
            <a:r>
              <a:rPr lang="ru-RU" b="1" dirty="0"/>
              <a:t>Курсы повышения квалификации: </a:t>
            </a:r>
          </a:p>
          <a:p>
            <a:pPr>
              <a:lnSpc>
                <a:spcPts val="2160"/>
              </a:lnSpc>
              <a:spcBef>
                <a:spcPct val="20000"/>
              </a:spcBef>
              <a:defRPr/>
            </a:pPr>
            <a:r>
              <a:rPr lang="ru-RU" sz="1600" dirty="0">
                <a:ea typeface="Calibri"/>
                <a:cs typeface="Times New Roman"/>
              </a:rPr>
              <a:t>ФГОС НОО обучающихся с ОВЗ и ФГОС  образования обучающихся с умственной отсталостью (интеллектуальными нарушениями). Инклюзивное образование обучающихся с ТНР,ЗПР,НОДА,РАС, с сенсорными нарушениями. Государственное бюджетное учреждение дополнительного профессионального педагогического образования центр повышения квалификации специалистов «Информационно-методический центр» Невского района.</a:t>
            </a:r>
          </a:p>
          <a:p>
            <a:pPr marL="342900" indent="-342900">
              <a:lnSpc>
                <a:spcPts val="2160"/>
              </a:lnSpc>
              <a:spcBef>
                <a:spcPct val="20000"/>
              </a:spcBef>
              <a:buFont typeface="Wingdings" pitchFamily="2" charset="2"/>
              <a:buChar char="v"/>
              <a:defRPr/>
            </a:pPr>
            <a:endParaRPr lang="ru-RU" dirty="0"/>
          </a:p>
        </p:txBody>
      </p:sp>
      <p:pic>
        <p:nvPicPr>
          <p:cNvPr id="6146" name="Picture 2" descr="C:\Users\Учитель\Desktop\Воспитатель Татьяна Романовна\МО воспитателей\МО 2019-2020\Фото воспитателей\IMG_6743-05-09-19-07-02.JPG"/>
          <p:cNvPicPr>
            <a:picLocks noChangeAspect="1" noChangeArrowheads="1"/>
          </p:cNvPicPr>
          <p:nvPr/>
        </p:nvPicPr>
        <p:blipFill>
          <a:blip r:embed="rId2" cstate="print"/>
          <a:srcRect l="2282" t="6084" r="50945" b="8735"/>
          <a:stretch>
            <a:fillRect/>
          </a:stretch>
        </p:blipFill>
        <p:spPr bwMode="auto">
          <a:xfrm>
            <a:off x="551384" y="1691148"/>
            <a:ext cx="2544711" cy="34757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9376" y="136600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 err="1"/>
              <a:t>Алмазова</a:t>
            </a:r>
            <a:r>
              <a:rPr lang="ru-RU" dirty="0"/>
              <a:t> Татьяна Юрьевна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07768" y="1844824"/>
            <a:ext cx="7848872" cy="4021608"/>
          </a:xfrm>
        </p:spPr>
        <p:txBody>
          <a:bodyPr>
            <a:noAutofit/>
          </a:bodyPr>
          <a:lstStyle/>
          <a:p>
            <a:pPr marL="0" indent="0">
              <a:lnSpc>
                <a:spcPts val="1600"/>
              </a:lnSpc>
              <a:buNone/>
            </a:pPr>
            <a:r>
              <a:rPr lang="ru-RU" b="1" dirty="0"/>
              <a:t>Воспитатель первой квалификационной категории </a:t>
            </a:r>
            <a:r>
              <a:rPr lang="ru-RU" dirty="0"/>
              <a:t>(распоряжение Комитета по образованию от 17.03.2015 № 1082-р)</a:t>
            </a:r>
          </a:p>
          <a:p>
            <a:pPr marL="0" indent="0">
              <a:lnSpc>
                <a:spcPts val="1600"/>
              </a:lnSpc>
              <a:buNone/>
            </a:pPr>
            <a:r>
              <a:rPr lang="ru-RU" b="1" dirty="0"/>
              <a:t>Образование</a:t>
            </a:r>
            <a:r>
              <a:rPr lang="ru-RU" dirty="0"/>
              <a:t>: среднее, ГОУ СПО педагогический колледж № 8 (2011г.).Высшее, РГПУ им. А.И.Герцена, факультет  коррекционной педагогики, специальное (дефектологическое) образование, бакалавр,2016г.</a:t>
            </a:r>
          </a:p>
          <a:p>
            <a:pPr marL="0" indent="0">
              <a:lnSpc>
                <a:spcPts val="1600"/>
              </a:lnSpc>
              <a:buNone/>
            </a:pPr>
            <a:r>
              <a:rPr lang="ru-RU" b="1" dirty="0"/>
              <a:t>Общий трудовой стаж: </a:t>
            </a:r>
            <a:r>
              <a:rPr lang="ru-RU" dirty="0"/>
              <a:t>17 лет</a:t>
            </a:r>
          </a:p>
          <a:p>
            <a:pPr marL="0" indent="0">
              <a:lnSpc>
                <a:spcPts val="1600"/>
              </a:lnSpc>
              <a:buNone/>
            </a:pPr>
            <a:r>
              <a:rPr lang="ru-RU" b="1" dirty="0"/>
              <a:t>Педагогический стаж :</a:t>
            </a:r>
            <a:r>
              <a:rPr lang="ru-RU" dirty="0"/>
              <a:t>  14 лет</a:t>
            </a:r>
          </a:p>
          <a:p>
            <a:pPr marL="0" indent="0">
              <a:lnSpc>
                <a:spcPts val="1600"/>
              </a:lnSpc>
              <a:buNone/>
            </a:pPr>
            <a:r>
              <a:rPr lang="ru-RU" b="1" dirty="0"/>
              <a:t>Стаж работы в ГБОУ №31: </a:t>
            </a:r>
            <a:r>
              <a:rPr lang="ru-RU" dirty="0"/>
              <a:t>8 лет</a:t>
            </a:r>
          </a:p>
        </p:txBody>
      </p:sp>
      <p:pic>
        <p:nvPicPr>
          <p:cNvPr id="3074" name="Picture 2" descr="C:\Users\Учитель\Desktop\Воспитатель Татьяна Романовна\МО воспитателей\МО 2019-2020\Фото воспитателей\image0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5400" y="1473944"/>
            <a:ext cx="2917772" cy="43924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368" y="265212"/>
            <a:ext cx="8784976" cy="1143000"/>
          </a:xfrm>
        </p:spPr>
        <p:txBody>
          <a:bodyPr>
            <a:noAutofit/>
          </a:bodyPr>
          <a:lstStyle/>
          <a:p>
            <a:r>
              <a:rPr lang="ru-RU" dirty="0"/>
              <a:t>Андреева Наталья Кирилловна</a:t>
            </a: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3503712" y="2060848"/>
            <a:ext cx="8352928" cy="43204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ts val="1800"/>
              </a:lnSpc>
            </a:pPr>
            <a:r>
              <a:rPr lang="ru-RU" b="1" dirty="0"/>
              <a:t>Воспитатель первой  квалификационной категории </a:t>
            </a:r>
            <a:r>
              <a:rPr lang="ru-RU" dirty="0">
                <a:cs typeface="Times New Roman"/>
              </a:rPr>
              <a:t>(р</a:t>
            </a:r>
            <a:r>
              <a:rPr lang="ru-RU" dirty="0">
                <a:ea typeface="Calibri"/>
                <a:cs typeface="Times New Roman"/>
              </a:rPr>
              <a:t>аспоряжение Комитета по образованию от 15.10.2014 № 4658-р 25.)</a:t>
            </a:r>
          </a:p>
          <a:p>
            <a:pPr>
              <a:lnSpc>
                <a:spcPts val="1800"/>
              </a:lnSpc>
            </a:pPr>
            <a:endParaRPr lang="ru-RU" b="1" dirty="0"/>
          </a:p>
          <a:p>
            <a:pPr>
              <a:lnSpc>
                <a:spcPts val="1800"/>
              </a:lnSpc>
            </a:pPr>
            <a:r>
              <a:rPr lang="ru-RU" b="1" dirty="0"/>
              <a:t>Образование:</a:t>
            </a:r>
            <a:r>
              <a:rPr lang="ru-RU" dirty="0"/>
              <a:t> высшее, РГПУ им. А.И.Герцена, Институт Детства, 2012 г.</a:t>
            </a:r>
          </a:p>
          <a:p>
            <a:pPr>
              <a:lnSpc>
                <a:spcPts val="1600"/>
              </a:lnSpc>
            </a:pPr>
            <a:r>
              <a:rPr lang="ru-RU" b="1" dirty="0"/>
              <a:t>Профессиональная переподготовка: </a:t>
            </a:r>
            <a:r>
              <a:rPr lang="ru-RU" dirty="0"/>
              <a:t>Федеральный институт повышения квалификации и  переподготовки, специальное (дефектологическое) образование, 580 часов, 2019 г.</a:t>
            </a:r>
          </a:p>
          <a:p>
            <a:r>
              <a:rPr lang="ru-RU" b="1" dirty="0"/>
              <a:t>   Общий трудовой стаж: </a:t>
            </a:r>
            <a:r>
              <a:rPr lang="ru-RU" dirty="0"/>
              <a:t>23 года</a:t>
            </a:r>
          </a:p>
          <a:p>
            <a:pPr>
              <a:lnSpc>
                <a:spcPts val="1800"/>
              </a:lnSpc>
              <a:spcBef>
                <a:spcPct val="20000"/>
              </a:spcBef>
              <a:defRPr/>
            </a:pPr>
            <a:r>
              <a:rPr lang="ru-RU" b="1" dirty="0"/>
              <a:t>Педагогический стаж</a:t>
            </a:r>
            <a:r>
              <a:rPr lang="ru-RU" dirty="0"/>
              <a:t>: 15 лет</a:t>
            </a:r>
          </a:p>
          <a:p>
            <a:pPr>
              <a:lnSpc>
                <a:spcPts val="1800"/>
              </a:lnSpc>
              <a:spcBef>
                <a:spcPct val="20000"/>
              </a:spcBef>
              <a:defRPr/>
            </a:pPr>
            <a:r>
              <a:rPr lang="ru-RU" b="1" dirty="0"/>
              <a:t>Стаж работы в ГБОУ №31: </a:t>
            </a:r>
            <a:r>
              <a:rPr lang="ru-RU" dirty="0"/>
              <a:t>11 лет</a:t>
            </a:r>
          </a:p>
        </p:txBody>
      </p:sp>
      <p:pic>
        <p:nvPicPr>
          <p:cNvPr id="1026" name="Picture 2" descr="C:\Users\Учитель\Desktop\Воспитатель Татьяна Романовна\МО воспитателей\МО 2019-2020\Фото воспитателей\a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352" y="1700808"/>
            <a:ext cx="2622376" cy="40209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368" y="338336"/>
            <a:ext cx="10058400" cy="1371600"/>
          </a:xfrm>
        </p:spPr>
        <p:txBody>
          <a:bodyPr/>
          <a:lstStyle/>
          <a:p>
            <a:r>
              <a:rPr lang="ru-RU" dirty="0" err="1"/>
              <a:t>Ахмадиева</a:t>
            </a:r>
            <a:r>
              <a:rPr lang="ru-RU" dirty="0"/>
              <a:t> Рената </a:t>
            </a:r>
            <a:r>
              <a:rPr lang="ru-RU" dirty="0" err="1"/>
              <a:t>Фаритовна</a:t>
            </a:r>
            <a:endParaRPr lang="ru-RU" dirty="0"/>
          </a:p>
        </p:txBody>
      </p:sp>
      <p:sp>
        <p:nvSpPr>
          <p:cNvPr id="4" name="Содержимое 2">
            <a:extLst>
              <a:ext uri="{FF2B5EF4-FFF2-40B4-BE49-F238E27FC236}">
                <a16:creationId xmlns:a16="http://schemas.microsoft.com/office/drawing/2014/main" id="{8D794D28-31AC-4724-8BBA-1FA030AE7FA2}"/>
              </a:ext>
            </a:extLst>
          </p:cNvPr>
          <p:cNvSpPr txBox="1">
            <a:spLocks/>
          </p:cNvSpPr>
          <p:nvPr/>
        </p:nvSpPr>
        <p:spPr>
          <a:xfrm>
            <a:off x="4223792" y="2060848"/>
            <a:ext cx="7200800" cy="36284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b="1" dirty="0"/>
              <a:t>Тьютор</a:t>
            </a:r>
          </a:p>
          <a:p>
            <a:pPr marL="0" indent="0">
              <a:buNone/>
            </a:pPr>
            <a:endParaRPr lang="ru-RU" sz="2000" b="1" dirty="0"/>
          </a:p>
          <a:p>
            <a:pPr marL="0" indent="0">
              <a:lnSpc>
                <a:spcPts val="1800"/>
              </a:lnSpc>
              <a:buNone/>
            </a:pPr>
            <a:r>
              <a:rPr lang="ru-RU" sz="2000" b="1" dirty="0"/>
              <a:t>Образование:</a:t>
            </a:r>
            <a:r>
              <a:rPr lang="ru-RU" sz="2000" dirty="0"/>
              <a:t> Высшее образование. РГПУ </a:t>
            </a:r>
            <a:r>
              <a:rPr lang="ru-RU" sz="2000" dirty="0" err="1"/>
              <a:t>им.А.И</a:t>
            </a:r>
            <a:r>
              <a:rPr lang="ru-RU" sz="2000" dirty="0"/>
              <a:t> Герцена, институт дефектологического образования и реабилитации. </a:t>
            </a:r>
          </a:p>
          <a:p>
            <a:pPr marL="0" indent="0">
              <a:lnSpc>
                <a:spcPts val="1800"/>
              </a:lnSpc>
              <a:buNone/>
            </a:pPr>
            <a:r>
              <a:rPr lang="ru-RU" sz="2000" dirty="0"/>
              <a:t>Бакалавр. Специальное дефектологическое образование.  </a:t>
            </a:r>
          </a:p>
          <a:p>
            <a:pPr marL="0" indent="0">
              <a:lnSpc>
                <a:spcPts val="1800"/>
              </a:lnSpc>
              <a:buNone/>
            </a:pPr>
            <a:r>
              <a:rPr lang="ru-RU" sz="2000" dirty="0"/>
              <a:t>Сурдопедагогика ( начальное образование лиц с нарушением слуха).</a:t>
            </a:r>
          </a:p>
          <a:p>
            <a:pPr marL="0" indent="0">
              <a:buNone/>
            </a:pPr>
            <a:r>
              <a:rPr lang="ru-RU" sz="2000" b="1" dirty="0"/>
              <a:t>Общий трудовой стаж: </a:t>
            </a:r>
            <a:r>
              <a:rPr lang="ru-RU" sz="2000" dirty="0"/>
              <a:t>0</a:t>
            </a:r>
          </a:p>
          <a:p>
            <a:pPr marL="0" indent="0">
              <a:lnSpc>
                <a:spcPts val="1800"/>
              </a:lnSpc>
              <a:buNone/>
            </a:pPr>
            <a:r>
              <a:rPr lang="ru-RU" sz="2000" b="1" dirty="0"/>
              <a:t>Педагогический стаж</a:t>
            </a:r>
            <a:r>
              <a:rPr lang="ru-RU" sz="2000" dirty="0"/>
              <a:t>: 0</a:t>
            </a:r>
          </a:p>
          <a:p>
            <a:pPr marL="0" indent="0">
              <a:lnSpc>
                <a:spcPts val="1800"/>
              </a:lnSpc>
              <a:buNone/>
            </a:pPr>
            <a:r>
              <a:rPr lang="ru-RU" sz="2000" b="1" dirty="0"/>
              <a:t>Стаж работы в ГБОУ №31: </a:t>
            </a:r>
            <a:r>
              <a:rPr lang="ru-RU" sz="2000" dirty="0"/>
              <a:t>0</a:t>
            </a:r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9BE7DBC-094A-42B8-8E92-F58FE42E0B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92" y="1709936"/>
            <a:ext cx="3096344" cy="351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8984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A5087E52-6C4B-49C9-B97F-6651B69D4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472" y="881210"/>
            <a:ext cx="10009111" cy="463602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Методическая тема объединения: </a:t>
            </a:r>
            <a:b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«Приоритетные направления к организации системы воспитательных мероприятий для приобщения воспитанников с нарушением слуха к культурным и гражданско-патриотическим ценностям»</a:t>
            </a:r>
            <a:b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2908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C92DEE-27B2-47C4-AB4D-CF81E634D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7909520" cy="698174"/>
          </a:xfrm>
        </p:spPr>
        <p:txBody>
          <a:bodyPr>
            <a:normAutofit/>
          </a:bodyPr>
          <a:lstStyle/>
          <a:p>
            <a:r>
              <a:rPr lang="ru-RU" sz="4000" dirty="0"/>
              <a:t>Аристова Анастасия Владимировна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58C4CF-9E27-46C1-BB93-CA1016947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9816" y="2103120"/>
            <a:ext cx="6685384" cy="4206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Педагог дополнительного образования первой квалификационной категории </a:t>
            </a:r>
            <a:r>
              <a:rPr lang="ru-RU" dirty="0"/>
              <a:t>(распоряжение Комитета по образованию от 01.02.2022 № 175-р)</a:t>
            </a:r>
          </a:p>
          <a:p>
            <a:pPr marL="0" indent="0">
              <a:buNone/>
            </a:pPr>
            <a:r>
              <a:rPr lang="ru-RU" b="1" dirty="0"/>
              <a:t>Педагог-организатор первой квалификационной категории </a:t>
            </a:r>
            <a:r>
              <a:rPr lang="ru-RU" dirty="0"/>
              <a:t>(распоряжение Комитета по образованию от 01.02.2022 № 175-р)</a:t>
            </a:r>
            <a:endParaRPr lang="ru-RU" b="1" dirty="0"/>
          </a:p>
          <a:p>
            <a:pPr marL="0" indent="0">
              <a:buNone/>
            </a:pPr>
            <a:r>
              <a:rPr lang="ru-RU" b="1" dirty="0"/>
              <a:t>Образование: </a:t>
            </a:r>
            <a:r>
              <a:rPr lang="ru-RU" dirty="0"/>
              <a:t>высшее, РГПУ им А.И. Герцена</a:t>
            </a:r>
          </a:p>
          <a:p>
            <a:pPr marL="0" indent="0">
              <a:buNone/>
            </a:pPr>
            <a:r>
              <a:rPr lang="ru-RU" b="1" dirty="0"/>
              <a:t>Общий трудовой стаж: </a:t>
            </a:r>
            <a:r>
              <a:rPr lang="ru-RU" dirty="0"/>
              <a:t>7 лет</a:t>
            </a:r>
          </a:p>
          <a:p>
            <a:pPr marL="0" indent="0">
              <a:buNone/>
            </a:pPr>
            <a:r>
              <a:rPr lang="ru-RU" b="1" dirty="0"/>
              <a:t>Педагогический стаж : </a:t>
            </a:r>
            <a:r>
              <a:rPr lang="ru-RU" dirty="0"/>
              <a:t>6 лет</a:t>
            </a:r>
          </a:p>
          <a:p>
            <a:pPr marL="0" indent="0">
              <a:buNone/>
            </a:pPr>
            <a:r>
              <a:rPr lang="ru-RU" b="1" dirty="0"/>
              <a:t>Стаж работы в ГБОУ №31</a:t>
            </a:r>
            <a:r>
              <a:rPr lang="ru-RU" dirty="0"/>
              <a:t>: 6 лет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spcBef>
                <a:spcPts val="0"/>
              </a:spcBef>
              <a:buNone/>
            </a:pPr>
            <a:endParaRPr lang="ru-RU" dirty="0"/>
          </a:p>
          <a:p>
            <a:pPr marL="0" indent="0">
              <a:spcBef>
                <a:spcPts val="0"/>
              </a:spcBef>
              <a:buNone/>
            </a:pP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73306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368" y="406422"/>
            <a:ext cx="8784976" cy="1143000"/>
          </a:xfrm>
        </p:spPr>
        <p:txBody>
          <a:bodyPr>
            <a:noAutofit/>
          </a:bodyPr>
          <a:lstStyle/>
          <a:p>
            <a:r>
              <a:rPr lang="ru-RU" dirty="0"/>
              <a:t>Бессмертная Вера Анатольевна</a:t>
            </a: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3503712" y="2060848"/>
            <a:ext cx="8136904" cy="43204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ru-RU" b="1" dirty="0"/>
              <a:t>Воспитатель первой  квалификационной категории </a:t>
            </a:r>
            <a:r>
              <a:rPr lang="ru-RU" dirty="0"/>
              <a:t>(распоряжение Комитета по образованию от 07.03.2019 № 668-р)</a:t>
            </a:r>
          </a:p>
          <a:p>
            <a:endParaRPr lang="ru-RU" b="1" dirty="0"/>
          </a:p>
          <a:p>
            <a:pPr>
              <a:lnSpc>
                <a:spcPts val="1800"/>
              </a:lnSpc>
            </a:pPr>
            <a:r>
              <a:rPr lang="ru-RU" b="1" dirty="0"/>
              <a:t>Образование:</a:t>
            </a:r>
            <a:r>
              <a:rPr lang="ru-RU" dirty="0"/>
              <a:t> высшее, БПИ, литературный факультет, 1986 г.</a:t>
            </a:r>
          </a:p>
          <a:p>
            <a:pPr>
              <a:lnSpc>
                <a:spcPts val="1600"/>
              </a:lnSpc>
            </a:pPr>
            <a:r>
              <a:rPr lang="ru-RU" b="1" dirty="0"/>
              <a:t>Профессиональная переподготовка: </a:t>
            </a:r>
            <a:r>
              <a:rPr lang="ru-RU" dirty="0"/>
              <a:t>Федеральный институт повышения квалификации и  переподготовки, специальное (дефектологическое) образование, 580 часов, 2019 г.</a:t>
            </a:r>
          </a:p>
          <a:p>
            <a:pPr>
              <a:lnSpc>
                <a:spcPts val="1600"/>
              </a:lnSpc>
            </a:pPr>
            <a:endParaRPr lang="ru-RU" dirty="0"/>
          </a:p>
          <a:p>
            <a:r>
              <a:rPr lang="ru-RU" b="1" dirty="0"/>
              <a:t>   Общий трудовой стаж: </a:t>
            </a:r>
            <a:r>
              <a:rPr lang="ru-RU" dirty="0"/>
              <a:t>29 лет</a:t>
            </a:r>
          </a:p>
          <a:p>
            <a:pPr>
              <a:lnSpc>
                <a:spcPts val="1800"/>
              </a:lnSpc>
              <a:spcBef>
                <a:spcPct val="20000"/>
              </a:spcBef>
              <a:defRPr/>
            </a:pPr>
            <a:r>
              <a:rPr lang="ru-RU" b="1" dirty="0"/>
              <a:t>Педагогический стаж</a:t>
            </a:r>
            <a:r>
              <a:rPr lang="ru-RU" dirty="0"/>
              <a:t>: 21 год</a:t>
            </a:r>
          </a:p>
          <a:p>
            <a:pPr>
              <a:lnSpc>
                <a:spcPts val="1800"/>
              </a:lnSpc>
              <a:spcBef>
                <a:spcPct val="20000"/>
              </a:spcBef>
              <a:defRPr/>
            </a:pPr>
            <a:r>
              <a:rPr lang="ru-RU" b="1" dirty="0"/>
              <a:t>Стаж работы в ГБОУ №31: </a:t>
            </a:r>
            <a:r>
              <a:rPr lang="ru-RU" dirty="0"/>
              <a:t>8 лет</a:t>
            </a:r>
          </a:p>
        </p:txBody>
      </p:sp>
      <p:pic>
        <p:nvPicPr>
          <p:cNvPr id="2050" name="Picture 2" descr="C:\Users\Учитель\Desktop\Воспитатель Татьяна Романовна\МО воспитателей\МО 2019-2020\Фото воспитателей\image024.jpg"/>
          <p:cNvPicPr>
            <a:picLocks noChangeAspect="1" noChangeArrowheads="1"/>
          </p:cNvPicPr>
          <p:nvPr/>
        </p:nvPicPr>
        <p:blipFill>
          <a:blip r:embed="rId2" cstate="print"/>
          <a:srcRect l="20341" r="22448"/>
          <a:stretch>
            <a:fillRect/>
          </a:stretch>
        </p:blipFill>
        <p:spPr bwMode="auto">
          <a:xfrm>
            <a:off x="551384" y="1556792"/>
            <a:ext cx="2677736" cy="37444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06E638-E40B-48FD-B585-8CD0994C9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Вощило Анастасия Юрьевна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F2DB7E-35F1-4B6C-96F0-08C3326AC6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792" y="1772816"/>
            <a:ext cx="6901408" cy="4262224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Тьютор</a:t>
            </a:r>
          </a:p>
          <a:p>
            <a:pPr marL="0" indent="0">
              <a:buNone/>
            </a:pPr>
            <a:r>
              <a:rPr lang="ru-RU" b="1" dirty="0"/>
              <a:t>Образование:  </a:t>
            </a:r>
            <a:r>
              <a:rPr lang="ru-RU" dirty="0"/>
              <a:t>высшее. РГПУ </a:t>
            </a:r>
            <a:r>
              <a:rPr lang="ru-RU" dirty="0" err="1"/>
              <a:t>им.А.И</a:t>
            </a:r>
            <a:r>
              <a:rPr lang="ru-RU" dirty="0"/>
              <a:t> Герцена, институт дефектологического образования и реабилитации, бакалавр. Специальное дефектологическое образование. Сурдопедагогика ( начальное образование лиц с нарушением слуха). – </a:t>
            </a:r>
            <a:r>
              <a:rPr lang="ru-RU" b="1" dirty="0"/>
              <a:t>2024г.</a:t>
            </a:r>
          </a:p>
          <a:p>
            <a:pPr marL="0" indent="0">
              <a:buNone/>
            </a:pPr>
            <a:r>
              <a:rPr lang="ru-RU" b="1" dirty="0"/>
              <a:t>Общий трудовой стаж: </a:t>
            </a:r>
            <a:r>
              <a:rPr lang="ru-RU" dirty="0"/>
              <a:t> 2 года</a:t>
            </a:r>
          </a:p>
          <a:p>
            <a:pPr marL="0" indent="0">
              <a:lnSpc>
                <a:spcPts val="1900"/>
              </a:lnSpc>
              <a:spcBef>
                <a:spcPct val="20000"/>
              </a:spcBef>
              <a:buNone/>
              <a:defRPr/>
            </a:pPr>
            <a:r>
              <a:rPr lang="ru-RU" b="1" dirty="0"/>
              <a:t>Педагогический стаж</a:t>
            </a:r>
            <a:r>
              <a:rPr lang="ru-RU" dirty="0"/>
              <a:t>: 1 год</a:t>
            </a:r>
          </a:p>
          <a:p>
            <a:pPr marL="0" indent="0">
              <a:lnSpc>
                <a:spcPts val="1900"/>
              </a:lnSpc>
              <a:spcBef>
                <a:spcPct val="20000"/>
              </a:spcBef>
              <a:buNone/>
              <a:defRPr/>
            </a:pPr>
            <a:r>
              <a:rPr lang="ru-RU" b="1" dirty="0"/>
              <a:t>Стаж работы в ГБОУ №31: </a:t>
            </a:r>
            <a:r>
              <a:rPr lang="ru-RU" dirty="0"/>
              <a:t>1 год</a:t>
            </a:r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422C1E2-A656-4DA1-8D33-A7AA84F40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424" y="1873798"/>
            <a:ext cx="2808312" cy="374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4082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0151" y="404664"/>
            <a:ext cx="10058400" cy="1371600"/>
          </a:xfrm>
        </p:spPr>
        <p:txBody>
          <a:bodyPr/>
          <a:lstStyle/>
          <a:p>
            <a:r>
              <a:rPr lang="ru-RU" b="1" dirty="0" err="1">
                <a:solidFill>
                  <a:schemeClr val="tx1"/>
                </a:solidFill>
              </a:rPr>
              <a:t>Гольденштейн</a:t>
            </a:r>
            <a:r>
              <a:rPr lang="ru-RU" b="1" dirty="0">
                <a:solidFill>
                  <a:schemeClr val="tx1"/>
                </a:solidFill>
              </a:rPr>
              <a:t> Ефим Яковлевич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6" name="Picture 2" descr="https://i04.fotocdn.net/s102/9561eedf42262195/user_s/215726732.jpg">
            <a:extLst>
              <a:ext uri="{FF2B5EF4-FFF2-40B4-BE49-F238E27FC236}">
                <a16:creationId xmlns:a16="http://schemas.microsoft.com/office/drawing/2014/main" id="{64779995-4993-41A4-A82D-21ADFAA59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32" y="220980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одержимое 2">
            <a:extLst>
              <a:ext uri="{FF2B5EF4-FFF2-40B4-BE49-F238E27FC236}">
                <a16:creationId xmlns:a16="http://schemas.microsoft.com/office/drawing/2014/main" id="{E5B8588A-B50D-45D2-87DA-713C30553B3B}"/>
              </a:ext>
            </a:extLst>
          </p:cNvPr>
          <p:cNvSpPr txBox="1">
            <a:spLocks/>
          </p:cNvSpPr>
          <p:nvPr/>
        </p:nvSpPr>
        <p:spPr>
          <a:xfrm>
            <a:off x="3863752" y="1628800"/>
            <a:ext cx="7776864" cy="46805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  </a:t>
            </a:r>
            <a:r>
              <a:rPr lang="ru-RU" b="1" dirty="0"/>
              <a:t>Ночной воспитатель высшей квалификационной категории </a:t>
            </a:r>
            <a:r>
              <a:rPr lang="ru-RU" dirty="0"/>
              <a:t>(распоряжение Комитета по образованию от 08.10.2018 № 271)</a:t>
            </a:r>
          </a:p>
          <a:p>
            <a:endParaRPr lang="ru-RU" b="1" dirty="0"/>
          </a:p>
          <a:p>
            <a:r>
              <a:rPr lang="ru-RU" b="1" dirty="0"/>
              <a:t>   Образование</a:t>
            </a:r>
            <a:r>
              <a:rPr lang="ru-RU" dirty="0"/>
              <a:t>: </a:t>
            </a:r>
            <a:r>
              <a:rPr lang="ru-RU" b="1" dirty="0"/>
              <a:t>Образование</a:t>
            </a:r>
            <a:r>
              <a:rPr lang="ru-RU" dirty="0"/>
              <a:t>: РГПУ им. А.И. Герцена, факультет  коррекционной педагогики, специальное (дефектологическое) образование, специалитет, 1976г. </a:t>
            </a:r>
          </a:p>
          <a:p>
            <a:endParaRPr lang="ru-RU" dirty="0"/>
          </a:p>
          <a:p>
            <a:pPr>
              <a:spcBef>
                <a:spcPct val="20000"/>
              </a:spcBef>
              <a:defRPr/>
            </a:pPr>
            <a:r>
              <a:rPr lang="ru-RU" b="1" dirty="0"/>
              <a:t>Общий трудовой стаж: </a:t>
            </a:r>
            <a:r>
              <a:rPr lang="ru-RU" dirty="0"/>
              <a:t>54 года</a:t>
            </a:r>
          </a:p>
          <a:p>
            <a:pPr>
              <a:spcBef>
                <a:spcPct val="20000"/>
              </a:spcBef>
              <a:defRPr/>
            </a:pPr>
            <a:r>
              <a:rPr lang="ru-RU" b="1" dirty="0"/>
              <a:t>Педагогический стаж</a:t>
            </a:r>
            <a:r>
              <a:rPr lang="ru-RU" dirty="0"/>
              <a:t>: 52 года </a:t>
            </a:r>
          </a:p>
          <a:p>
            <a:pPr>
              <a:spcBef>
                <a:spcPct val="20000"/>
              </a:spcBef>
              <a:defRPr/>
            </a:pPr>
            <a:r>
              <a:rPr lang="ru-RU" b="1" dirty="0"/>
              <a:t>Стаж работы в ГБОУ №31: </a:t>
            </a:r>
            <a:r>
              <a:rPr lang="ru-RU" dirty="0"/>
              <a:t>30 лет</a:t>
            </a:r>
          </a:p>
          <a:p>
            <a:pPr marL="342900" indent="-342900">
              <a:lnSpc>
                <a:spcPts val="2160"/>
              </a:lnSpc>
              <a:spcBef>
                <a:spcPct val="20000"/>
              </a:spcBef>
              <a:buFont typeface="Wingdings" pitchFamily="2" charset="2"/>
              <a:buChar char="v"/>
              <a:defRPr/>
            </a:pP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0795603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416" y="307256"/>
            <a:ext cx="8568952" cy="1080120"/>
          </a:xfrm>
        </p:spPr>
        <p:txBody>
          <a:bodyPr>
            <a:noAutofit/>
          </a:bodyPr>
          <a:lstStyle/>
          <a:p>
            <a:r>
              <a:rPr lang="ru-RU" dirty="0"/>
              <a:t>Дашкевич Ирина Владимировна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27848" y="1772816"/>
            <a:ext cx="6984776" cy="3789040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ru-RU" b="1" dirty="0"/>
              <a:t>Воспитатель первой квалификационной категории  </a:t>
            </a:r>
            <a:r>
              <a:rPr lang="ru-RU" dirty="0"/>
              <a:t>(Распоряжение Комитета по образованию СПб от № 3537-р 28.11.2019)</a:t>
            </a:r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r>
              <a:rPr lang="ru-RU" b="1" dirty="0"/>
              <a:t> Образование</a:t>
            </a:r>
            <a:r>
              <a:rPr lang="ru-RU" dirty="0"/>
              <a:t>: РГПУ им. А.И. Герцена, факультет  коррекционной педагогики, специальное (дефектологическое) образование, бакалавр, 2018г. </a:t>
            </a:r>
          </a:p>
          <a:p>
            <a:pPr marL="0" indent="0">
              <a:buNone/>
            </a:pPr>
            <a:r>
              <a:rPr lang="ru-RU" b="1" dirty="0"/>
              <a:t>Общий трудовой стаж: </a:t>
            </a:r>
            <a:r>
              <a:rPr lang="ru-RU" dirty="0"/>
              <a:t>5 лет</a:t>
            </a:r>
          </a:p>
          <a:p>
            <a:pPr marL="0" indent="0">
              <a:buNone/>
            </a:pPr>
            <a:r>
              <a:rPr lang="ru-RU" b="1" dirty="0"/>
              <a:t>Педагогический стаж </a:t>
            </a:r>
            <a:r>
              <a:rPr lang="ru-RU" dirty="0"/>
              <a:t>: 5 лет</a:t>
            </a:r>
          </a:p>
          <a:p>
            <a:pPr marL="0" indent="0">
              <a:buNone/>
            </a:pPr>
            <a:r>
              <a:rPr lang="ru-RU" b="1" dirty="0"/>
              <a:t>Стаж работы в ГБОУ №31: </a:t>
            </a:r>
            <a:r>
              <a:rPr lang="ru-RU" dirty="0"/>
              <a:t>0</a:t>
            </a:r>
          </a:p>
          <a:p>
            <a:pPr marL="0" indent="0">
              <a:buNone/>
            </a:pPr>
            <a:endParaRPr lang="ru-RU" dirty="0"/>
          </a:p>
          <a:p>
            <a:pPr>
              <a:buNone/>
            </a:pPr>
            <a:endParaRPr lang="ru-RU" sz="20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4AA8D69-2591-4225-935E-F0206D801D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602"/>
          <a:stretch/>
        </p:blipFill>
        <p:spPr>
          <a:xfrm>
            <a:off x="623392" y="1772816"/>
            <a:ext cx="3766457" cy="378904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8728" y="404664"/>
            <a:ext cx="10058400" cy="1371600"/>
          </a:xfrm>
        </p:spPr>
        <p:txBody>
          <a:bodyPr/>
          <a:lstStyle/>
          <a:p>
            <a:r>
              <a:rPr lang="ru-RU" dirty="0"/>
              <a:t>Евдокимова Дарья Олеговна</a:t>
            </a:r>
          </a:p>
        </p:txBody>
      </p:sp>
      <p:pic>
        <p:nvPicPr>
          <p:cNvPr id="3074" name="Picture 2" descr="C:\Users\admin\Desktop\Евдокимова Д.О.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392" y="1706078"/>
            <a:ext cx="2719769" cy="4525963"/>
          </a:xfrm>
          <a:prstGeom prst="rect">
            <a:avLst/>
          </a:prstGeom>
          <a:noFill/>
        </p:spPr>
      </p:pic>
      <p:sp>
        <p:nvSpPr>
          <p:cNvPr id="4" name="Содержимое 2">
            <a:extLst>
              <a:ext uri="{FF2B5EF4-FFF2-40B4-BE49-F238E27FC236}">
                <a16:creationId xmlns:a16="http://schemas.microsoft.com/office/drawing/2014/main" id="{59B5B655-993F-437C-8F9B-B0A1EB7F605B}"/>
              </a:ext>
            </a:extLst>
          </p:cNvPr>
          <p:cNvSpPr txBox="1">
            <a:spLocks/>
          </p:cNvSpPr>
          <p:nvPr/>
        </p:nvSpPr>
        <p:spPr>
          <a:xfrm>
            <a:off x="3564801" y="2132856"/>
            <a:ext cx="7632848" cy="40402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b="1" dirty="0"/>
              <a:t>Воспитатель первой квалификационной категории  </a:t>
            </a:r>
            <a:r>
              <a:rPr lang="ru-RU" sz="2000" dirty="0"/>
              <a:t>(Распоряжение Комитета по образованию СПб от № 1314-р 28.06.2022)</a:t>
            </a:r>
          </a:p>
          <a:p>
            <a:pPr marL="0" indent="0">
              <a:buNone/>
            </a:pPr>
            <a:endParaRPr lang="ru-RU" sz="2000" b="1" dirty="0"/>
          </a:p>
          <a:p>
            <a:pPr marL="0" indent="0">
              <a:lnSpc>
                <a:spcPts val="1600"/>
              </a:lnSpc>
              <a:buNone/>
            </a:pPr>
            <a:r>
              <a:rPr lang="ru-RU" sz="2000" b="1" dirty="0"/>
              <a:t>Образование</a:t>
            </a:r>
            <a:r>
              <a:rPr lang="ru-RU" sz="2000" dirty="0"/>
              <a:t>: РГПУ им. А.И. Герцена, факультет  коррекционной педагогики, специальное (дефектологическое) образование, бакалавр, 2020г. </a:t>
            </a:r>
          </a:p>
          <a:p>
            <a:pPr marL="0" indent="0">
              <a:buNone/>
            </a:pPr>
            <a:r>
              <a:rPr lang="ru-RU" sz="2000" b="1" dirty="0"/>
              <a:t>Общий трудовой стаж: </a:t>
            </a:r>
            <a:r>
              <a:rPr lang="ru-RU" sz="2000" dirty="0"/>
              <a:t>2 года </a:t>
            </a:r>
          </a:p>
          <a:p>
            <a:pPr marL="0" indent="0">
              <a:buNone/>
            </a:pPr>
            <a:r>
              <a:rPr lang="ru-RU" sz="2000" b="1" dirty="0"/>
              <a:t>Педагогический стаж </a:t>
            </a:r>
            <a:r>
              <a:rPr lang="ru-RU" sz="2000" dirty="0"/>
              <a:t>: 2 года </a:t>
            </a:r>
          </a:p>
          <a:p>
            <a:pPr marL="0" indent="0">
              <a:buNone/>
            </a:pPr>
            <a:r>
              <a:rPr lang="ru-RU" sz="2000" b="1" dirty="0"/>
              <a:t>Стаж работы в ГБОУ №31: </a:t>
            </a:r>
            <a:r>
              <a:rPr lang="ru-RU" sz="2000" dirty="0"/>
              <a:t>2 года </a:t>
            </a:r>
            <a:endParaRPr lang="ru-RU" sz="1800" b="1" dirty="0"/>
          </a:p>
        </p:txBody>
      </p:sp>
    </p:spTree>
    <p:extLst>
      <p:ext uri="{BB962C8B-B14F-4D97-AF65-F5344CB8AC3E}">
        <p14:creationId xmlns:p14="http://schemas.microsoft.com/office/powerpoint/2010/main" val="21319303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360" y="391291"/>
            <a:ext cx="10058400" cy="1371600"/>
          </a:xfrm>
        </p:spPr>
        <p:txBody>
          <a:bodyPr>
            <a:normAutofit/>
          </a:bodyPr>
          <a:lstStyle/>
          <a:p>
            <a:r>
              <a:rPr lang="ru-RU" dirty="0"/>
              <a:t>Зеленкина Алиса Александровна</a:t>
            </a:r>
          </a:p>
        </p:txBody>
      </p:sp>
      <p:sp>
        <p:nvSpPr>
          <p:cNvPr id="4" name="Содержимое 2">
            <a:extLst>
              <a:ext uri="{FF2B5EF4-FFF2-40B4-BE49-F238E27FC236}">
                <a16:creationId xmlns:a16="http://schemas.microsoft.com/office/drawing/2014/main" id="{BFBDB610-697C-452E-9217-3207E4E41F61}"/>
              </a:ext>
            </a:extLst>
          </p:cNvPr>
          <p:cNvSpPr txBox="1">
            <a:spLocks/>
          </p:cNvSpPr>
          <p:nvPr/>
        </p:nvSpPr>
        <p:spPr>
          <a:xfrm>
            <a:off x="4655840" y="2060848"/>
            <a:ext cx="6768752" cy="33843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b="1" dirty="0"/>
              <a:t>Воспитатель первой квалификационной категории  </a:t>
            </a:r>
            <a:r>
              <a:rPr lang="ru-RU" sz="2000" dirty="0"/>
              <a:t>(Распоряжение Комитета по образованию СПб от № 1314-р 28.06.2022)</a:t>
            </a:r>
          </a:p>
          <a:p>
            <a:pPr marL="0" indent="0">
              <a:buNone/>
            </a:pPr>
            <a:endParaRPr lang="ru-RU" sz="2000" b="1" dirty="0"/>
          </a:p>
          <a:p>
            <a:pPr marL="0" indent="0">
              <a:lnSpc>
                <a:spcPts val="1600"/>
              </a:lnSpc>
              <a:buNone/>
            </a:pPr>
            <a:r>
              <a:rPr lang="ru-RU" sz="2000" b="1" dirty="0"/>
              <a:t>Образование</a:t>
            </a:r>
            <a:r>
              <a:rPr lang="ru-RU" sz="2000" dirty="0"/>
              <a:t>: РГПУ им. А.И. Герцена, факультет  коррекционной педагогики, специальное (дефектологическое) образование, бакалавр, 2018г. </a:t>
            </a:r>
          </a:p>
          <a:p>
            <a:pPr marL="0" indent="0">
              <a:buNone/>
            </a:pPr>
            <a:r>
              <a:rPr lang="ru-RU" sz="2000" b="1" dirty="0"/>
              <a:t>Общий трудовой стаж: </a:t>
            </a:r>
            <a:r>
              <a:rPr lang="ru-RU" sz="2000" dirty="0"/>
              <a:t>2 года </a:t>
            </a:r>
          </a:p>
          <a:p>
            <a:pPr marL="0" indent="0">
              <a:buNone/>
            </a:pPr>
            <a:r>
              <a:rPr lang="ru-RU" sz="2000" b="1" dirty="0"/>
              <a:t>Педагогический стаж </a:t>
            </a:r>
            <a:r>
              <a:rPr lang="ru-RU" sz="2000" dirty="0"/>
              <a:t>: 2 года </a:t>
            </a:r>
          </a:p>
          <a:p>
            <a:pPr marL="0" indent="0">
              <a:buNone/>
            </a:pPr>
            <a:r>
              <a:rPr lang="ru-RU" sz="2000" b="1" dirty="0"/>
              <a:t>Стаж работы в ГБОУ №31: </a:t>
            </a:r>
            <a:r>
              <a:rPr lang="ru-RU" sz="2000" dirty="0"/>
              <a:t>2 года </a:t>
            </a:r>
            <a:endParaRPr lang="ru-RU" sz="1800" b="1" dirty="0"/>
          </a:p>
        </p:txBody>
      </p:sp>
      <p:pic>
        <p:nvPicPr>
          <p:cNvPr id="6" name="Picture 4" descr="C:\Users\Admin\Downloads\76cd6e3d-cbde-4a0c-a011-9ad1ba557aa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32" y="1556792"/>
            <a:ext cx="3276100" cy="4368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8302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9376" y="449796"/>
            <a:ext cx="8784976" cy="1143000"/>
          </a:xfrm>
        </p:spPr>
        <p:txBody>
          <a:bodyPr>
            <a:noAutofit/>
          </a:bodyPr>
          <a:lstStyle/>
          <a:p>
            <a:r>
              <a:rPr lang="ru-RU" dirty="0"/>
              <a:t>Измайлова Елена </a:t>
            </a:r>
            <a:r>
              <a:rPr lang="ru-RU" dirty="0" err="1"/>
              <a:t>Мавлютовна</a:t>
            </a:r>
            <a:endParaRPr lang="ru-RU" dirty="0"/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3863752" y="1844824"/>
            <a:ext cx="7776864" cy="43564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ts val="1800"/>
              </a:lnSpc>
            </a:pPr>
            <a:r>
              <a:rPr lang="ru-RU" b="1" dirty="0"/>
              <a:t>  Воспитатель первой квалификационной категории </a:t>
            </a:r>
            <a:r>
              <a:rPr lang="ru-RU" dirty="0"/>
              <a:t>(распоряжение Комитета по образованию от 17.03.2015 № 1082-р)</a:t>
            </a:r>
          </a:p>
          <a:p>
            <a:pPr>
              <a:lnSpc>
                <a:spcPts val="1800"/>
              </a:lnSpc>
            </a:pPr>
            <a:endParaRPr lang="ru-RU" b="1" dirty="0"/>
          </a:p>
          <a:p>
            <a:pPr>
              <a:lnSpc>
                <a:spcPts val="1800"/>
              </a:lnSpc>
            </a:pPr>
            <a:r>
              <a:rPr lang="ru-RU" b="1" dirty="0"/>
              <a:t>   Образование</a:t>
            </a:r>
            <a:r>
              <a:rPr lang="ru-RU" dirty="0"/>
              <a:t>: высшее, Институт культуры им. Крупской, педагог досуга, </a:t>
            </a:r>
            <a:r>
              <a:rPr lang="ru-RU" dirty="0" err="1"/>
              <a:t>специалитет</a:t>
            </a:r>
            <a:r>
              <a:rPr lang="ru-RU" dirty="0"/>
              <a:t>,  1993г.</a:t>
            </a:r>
          </a:p>
          <a:p>
            <a:pPr>
              <a:lnSpc>
                <a:spcPts val="1600"/>
              </a:lnSpc>
            </a:pPr>
            <a:r>
              <a:rPr lang="ru-RU" b="1" dirty="0"/>
              <a:t>Профессиональная переподготовка: </a:t>
            </a:r>
            <a:r>
              <a:rPr lang="ru-RU" dirty="0"/>
              <a:t>Федеральный институт повышения квалификации и  переподготовки, специальное (дефектологическое) образование, 580 часов, 2019 г.</a:t>
            </a:r>
          </a:p>
          <a:p>
            <a:r>
              <a:rPr lang="ru-RU" b="1" dirty="0"/>
              <a:t>   Общий трудовой стаж: </a:t>
            </a:r>
            <a:r>
              <a:rPr lang="ru-RU" dirty="0"/>
              <a:t>32 года</a:t>
            </a:r>
          </a:p>
          <a:p>
            <a:pPr>
              <a:lnSpc>
                <a:spcPts val="1800"/>
              </a:lnSpc>
              <a:spcBef>
                <a:spcPct val="20000"/>
              </a:spcBef>
              <a:defRPr/>
            </a:pPr>
            <a:r>
              <a:rPr lang="ru-RU" b="1" dirty="0"/>
              <a:t>Педагогический стаж</a:t>
            </a:r>
            <a:r>
              <a:rPr lang="ru-RU" dirty="0"/>
              <a:t>: 28 лет</a:t>
            </a:r>
          </a:p>
          <a:p>
            <a:pPr>
              <a:lnSpc>
                <a:spcPts val="1800"/>
              </a:lnSpc>
              <a:spcBef>
                <a:spcPct val="20000"/>
              </a:spcBef>
              <a:defRPr/>
            </a:pPr>
            <a:r>
              <a:rPr lang="ru-RU" b="1" dirty="0"/>
              <a:t>Стаж работы в ГБОУ №31: </a:t>
            </a:r>
            <a:r>
              <a:rPr lang="ru-RU" dirty="0"/>
              <a:t>27 лет</a:t>
            </a:r>
          </a:p>
        </p:txBody>
      </p:sp>
      <p:pic>
        <p:nvPicPr>
          <p:cNvPr id="5122" name="Picture 2" descr="C:\Users\Учитель\Desktop\Воспитатель Татьяна Романовна\МО воспитателей\МО 2019-2020\Фото воспитателей\IMG_6725-05-09-19-05-51.JPG"/>
          <p:cNvPicPr>
            <a:picLocks noChangeAspect="1" noChangeArrowheads="1"/>
          </p:cNvPicPr>
          <p:nvPr/>
        </p:nvPicPr>
        <p:blipFill>
          <a:blip r:embed="rId2" cstate="print"/>
          <a:srcRect l="22932" t="15288" r="26427"/>
          <a:stretch>
            <a:fillRect/>
          </a:stretch>
        </p:blipFill>
        <p:spPr bwMode="auto">
          <a:xfrm>
            <a:off x="551384" y="1592796"/>
            <a:ext cx="3075595" cy="40324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>
            <a:extLst>
              <a:ext uri="{FF2B5EF4-FFF2-40B4-BE49-F238E27FC236}">
                <a16:creationId xmlns:a16="http://schemas.microsoft.com/office/drawing/2014/main" id="{BFBDB610-697C-452E-9217-3207E4E41F61}"/>
              </a:ext>
            </a:extLst>
          </p:cNvPr>
          <p:cNvSpPr txBox="1">
            <a:spLocks/>
          </p:cNvSpPr>
          <p:nvPr/>
        </p:nvSpPr>
        <p:spPr>
          <a:xfrm>
            <a:off x="4295800" y="1994693"/>
            <a:ext cx="7056784" cy="35356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b="1" dirty="0"/>
              <a:t>Воспитатель </a:t>
            </a:r>
          </a:p>
          <a:p>
            <a:pPr marL="0" indent="0">
              <a:buNone/>
            </a:pPr>
            <a:endParaRPr lang="ru-RU" sz="1800" b="1" dirty="0"/>
          </a:p>
          <a:p>
            <a:pPr marL="0" indent="0">
              <a:lnSpc>
                <a:spcPts val="1600"/>
              </a:lnSpc>
              <a:buNone/>
            </a:pPr>
            <a:r>
              <a:rPr lang="ru-RU" sz="1800" b="1" dirty="0"/>
              <a:t>Образование</a:t>
            </a:r>
            <a:r>
              <a:rPr lang="ru-RU" sz="1800" dirty="0"/>
              <a:t>: РГПУ им. А.И. Герцена, факультет  коррекционной педагогики, специальное (дефектологическое) образование, бакалавр, 2021г. </a:t>
            </a:r>
          </a:p>
          <a:p>
            <a:pPr marL="0" indent="0">
              <a:buNone/>
            </a:pPr>
            <a:r>
              <a:rPr lang="ru-RU" sz="1800" b="1" dirty="0"/>
              <a:t>Общий трудовой стаж: </a:t>
            </a:r>
            <a:r>
              <a:rPr lang="ru-RU" sz="1800" dirty="0"/>
              <a:t>1 год</a:t>
            </a:r>
          </a:p>
          <a:p>
            <a:pPr marL="0" indent="0">
              <a:buNone/>
            </a:pPr>
            <a:r>
              <a:rPr lang="ru-RU" sz="1800" b="1" dirty="0"/>
              <a:t>Педагогический стаж </a:t>
            </a:r>
            <a:r>
              <a:rPr lang="ru-RU" sz="1800" dirty="0"/>
              <a:t>: 1 год</a:t>
            </a:r>
          </a:p>
          <a:p>
            <a:pPr marL="0" indent="0">
              <a:buNone/>
            </a:pPr>
            <a:r>
              <a:rPr lang="ru-RU" sz="1800" b="1" dirty="0"/>
              <a:t>Стаж работы в ГБОУ №31: </a:t>
            </a:r>
            <a:r>
              <a:rPr lang="ru-RU" sz="1800" dirty="0"/>
              <a:t>1 год</a:t>
            </a:r>
          </a:p>
          <a:p>
            <a:pPr marL="0" indent="0">
              <a:buNone/>
            </a:pPr>
            <a:endParaRPr lang="ru-RU" sz="1800" b="1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20984E79-103E-4867-9D40-7FBC13F8B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42594"/>
            <a:ext cx="10573816" cy="1371600"/>
          </a:xfrm>
        </p:spPr>
        <p:txBody>
          <a:bodyPr>
            <a:normAutofit/>
          </a:bodyPr>
          <a:lstStyle/>
          <a:p>
            <a:r>
              <a:rPr lang="ru-RU" dirty="0"/>
              <a:t>Калиновская Мария Сергеевна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09DC541-8C77-45A4-97F0-1EE7A7B50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1628800"/>
            <a:ext cx="3267007" cy="43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794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368" y="404664"/>
            <a:ext cx="8784976" cy="1143000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Кондрашова Анна Николаевна</a:t>
            </a: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3810766" y="1700808"/>
            <a:ext cx="7704856" cy="43204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ts val="1600"/>
              </a:lnSpc>
            </a:pPr>
            <a:r>
              <a:rPr lang="ru-RU" b="1" dirty="0"/>
              <a:t>Воспитатель первой квалификационной категории </a:t>
            </a:r>
            <a:r>
              <a:rPr lang="ru-RU" dirty="0"/>
              <a:t>(распоряжение Комитета по образованию от 03.07.2019 №1985-р)</a:t>
            </a:r>
          </a:p>
          <a:p>
            <a:pPr>
              <a:lnSpc>
                <a:spcPts val="1600"/>
              </a:lnSpc>
            </a:pPr>
            <a:endParaRPr lang="ru-RU" dirty="0"/>
          </a:p>
          <a:p>
            <a:pPr>
              <a:lnSpc>
                <a:spcPts val="1900"/>
              </a:lnSpc>
              <a:spcBef>
                <a:spcPct val="20000"/>
              </a:spcBef>
            </a:pPr>
            <a:r>
              <a:rPr lang="ru-RU" b="1" dirty="0"/>
              <a:t>Образование</a:t>
            </a:r>
            <a:r>
              <a:rPr lang="ru-RU" dirty="0"/>
              <a:t>: высшее, </a:t>
            </a:r>
            <a:r>
              <a:rPr lang="ru-RU" dirty="0" err="1"/>
              <a:t>СПбГПУ</a:t>
            </a:r>
            <a:r>
              <a:rPr lang="ru-RU" dirty="0"/>
              <a:t>, факультет медицинской физики и </a:t>
            </a:r>
            <a:r>
              <a:rPr lang="ru-RU" dirty="0" err="1"/>
              <a:t>биоинженерии</a:t>
            </a:r>
            <a:r>
              <a:rPr lang="ru-RU" dirty="0"/>
              <a:t>, техническая физика, </a:t>
            </a:r>
            <a:r>
              <a:rPr lang="ru-RU" dirty="0" err="1"/>
              <a:t>специалитет</a:t>
            </a:r>
            <a:r>
              <a:rPr lang="ru-RU" dirty="0"/>
              <a:t>, 2013г.</a:t>
            </a:r>
          </a:p>
          <a:p>
            <a:r>
              <a:rPr lang="ru-RU" dirty="0"/>
              <a:t>РГПУ им.Герцена, Институт дефектологического образования и реабилитации (ИДОиР), специальное (дефектологическое) образование, бакалавр, 2017 г.</a:t>
            </a:r>
          </a:p>
          <a:p>
            <a:r>
              <a:rPr lang="ru-RU" b="1" dirty="0"/>
              <a:t>   </a:t>
            </a:r>
          </a:p>
          <a:p>
            <a:r>
              <a:rPr lang="ru-RU" b="1" dirty="0"/>
              <a:t>Общий трудовой стаж: </a:t>
            </a:r>
            <a:r>
              <a:rPr lang="ru-RU" dirty="0"/>
              <a:t> 10 лет</a:t>
            </a:r>
          </a:p>
          <a:p>
            <a:pPr>
              <a:lnSpc>
                <a:spcPts val="1900"/>
              </a:lnSpc>
              <a:spcBef>
                <a:spcPct val="20000"/>
              </a:spcBef>
              <a:defRPr/>
            </a:pPr>
            <a:r>
              <a:rPr lang="ru-RU" b="1" dirty="0"/>
              <a:t>Педагогический стаж</a:t>
            </a:r>
            <a:r>
              <a:rPr lang="ru-RU" dirty="0"/>
              <a:t>: 10 лет</a:t>
            </a:r>
          </a:p>
          <a:p>
            <a:pPr defTabSz="914400">
              <a:lnSpc>
                <a:spcPts val="1900"/>
              </a:lnSpc>
              <a:spcBef>
                <a:spcPct val="20000"/>
              </a:spcBef>
              <a:defRPr/>
            </a:pPr>
            <a:r>
              <a:rPr lang="ru-RU" b="1" dirty="0"/>
              <a:t>Стаж работы в ГБОУ №31: </a:t>
            </a:r>
            <a:r>
              <a:rPr lang="ru-RU" dirty="0"/>
              <a:t>3 года</a:t>
            </a:r>
          </a:p>
          <a:p>
            <a:pPr defTabSz="914400">
              <a:lnSpc>
                <a:spcPts val="1900"/>
              </a:lnSpc>
              <a:spcBef>
                <a:spcPct val="20000"/>
              </a:spcBef>
              <a:defRPr/>
            </a:pPr>
            <a:r>
              <a:rPr lang="ru-RU" b="1" dirty="0"/>
              <a:t>Курсы повышения квалификации: </a:t>
            </a:r>
          </a:p>
          <a:p>
            <a:pPr defTabSz="914400">
              <a:lnSpc>
                <a:spcPts val="1900"/>
              </a:lnSpc>
              <a:spcBef>
                <a:spcPct val="20000"/>
              </a:spcBef>
              <a:defRPr/>
            </a:pPr>
            <a:r>
              <a:rPr lang="ru-RU" dirty="0"/>
              <a:t>«Сурдопедагогика: организация обучения, воспитания, коррекция нарушений развития и социальной адаптации глухих, слабослышащих, позднооглохших обучающихся в условиях реализации программы ФГОС», 144 часа, ООО «</a:t>
            </a:r>
            <a:r>
              <a:rPr lang="ru-RU" dirty="0" err="1"/>
              <a:t>Инфоурок</a:t>
            </a:r>
            <a:r>
              <a:rPr lang="ru-RU" dirty="0"/>
              <a:t>» - 2020г.</a:t>
            </a:r>
          </a:p>
          <a:p>
            <a:pPr defTabSz="914400">
              <a:lnSpc>
                <a:spcPts val="1900"/>
              </a:lnSpc>
              <a:spcBef>
                <a:spcPct val="20000"/>
              </a:spcBef>
              <a:defRPr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8145"/>
          <a:stretch/>
        </p:blipFill>
        <p:spPr>
          <a:xfrm>
            <a:off x="676378" y="1916832"/>
            <a:ext cx="2855914" cy="36004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A5087E52-6C4B-49C9-B97F-6651B69D4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464" y="1340768"/>
            <a:ext cx="10153128" cy="4176464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Цель работы</a:t>
            </a: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методического объединения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организация системы воспитательных мероприятий, способствующих приобщению воспитанников к общечеловеческим ценностям.</a:t>
            </a:r>
            <a:b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b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4688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>
            <a:extLst>
              <a:ext uri="{FF2B5EF4-FFF2-40B4-BE49-F238E27FC236}">
                <a16:creationId xmlns:a16="http://schemas.microsoft.com/office/drawing/2014/main" id="{BFBDB610-697C-452E-9217-3207E4E41F61}"/>
              </a:ext>
            </a:extLst>
          </p:cNvPr>
          <p:cNvSpPr txBox="1">
            <a:spLocks/>
          </p:cNvSpPr>
          <p:nvPr/>
        </p:nvSpPr>
        <p:spPr>
          <a:xfrm>
            <a:off x="3580416" y="2197614"/>
            <a:ext cx="7544784" cy="34636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b="1" dirty="0"/>
              <a:t>Воспитатель </a:t>
            </a:r>
          </a:p>
          <a:p>
            <a:pPr marL="0" indent="0">
              <a:buNone/>
            </a:pPr>
            <a:endParaRPr lang="ru-RU" sz="2000" b="1" dirty="0"/>
          </a:p>
          <a:p>
            <a:pPr marL="0" indent="0">
              <a:lnSpc>
                <a:spcPts val="1600"/>
              </a:lnSpc>
              <a:buNone/>
            </a:pPr>
            <a:r>
              <a:rPr lang="ru-RU" sz="2000" b="1" dirty="0"/>
              <a:t>Образование</a:t>
            </a:r>
            <a:r>
              <a:rPr lang="ru-RU" sz="2000" dirty="0"/>
              <a:t>: РГПУ им. А.И. Герцена, факультет  коррекционной педагогики, специальное (дефектологическое) образование, бакалавр, 2021г. </a:t>
            </a:r>
          </a:p>
          <a:p>
            <a:pPr marL="0" indent="0">
              <a:buNone/>
            </a:pPr>
            <a:r>
              <a:rPr lang="ru-RU" sz="2000" b="1" dirty="0"/>
              <a:t>Общий трудовой стаж: </a:t>
            </a:r>
            <a:r>
              <a:rPr lang="ru-RU" sz="2000" dirty="0"/>
              <a:t>1 год</a:t>
            </a:r>
          </a:p>
          <a:p>
            <a:pPr marL="0" indent="0">
              <a:buNone/>
            </a:pPr>
            <a:r>
              <a:rPr lang="ru-RU" sz="2000" b="1" dirty="0"/>
              <a:t>Педагогический стаж </a:t>
            </a:r>
            <a:r>
              <a:rPr lang="ru-RU" sz="2000" dirty="0"/>
              <a:t>: 1 год</a:t>
            </a:r>
          </a:p>
          <a:p>
            <a:pPr marL="0" indent="0">
              <a:buNone/>
            </a:pPr>
            <a:r>
              <a:rPr lang="ru-RU" sz="2000" b="1" dirty="0"/>
              <a:t>Стаж работы в ГБОУ №31: </a:t>
            </a:r>
            <a:r>
              <a:rPr lang="ru-RU" sz="2000" dirty="0"/>
              <a:t>1 год</a:t>
            </a:r>
          </a:p>
          <a:p>
            <a:pPr marL="0" indent="0">
              <a:buNone/>
            </a:pPr>
            <a:endParaRPr lang="ru-RU" sz="1800" b="1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20984E79-103E-4867-9D40-7FBC13F8B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42594"/>
            <a:ext cx="10573816" cy="1371600"/>
          </a:xfrm>
        </p:spPr>
        <p:txBody>
          <a:bodyPr>
            <a:normAutofit/>
          </a:bodyPr>
          <a:lstStyle/>
          <a:p>
            <a:r>
              <a:rPr lang="ru-RU" dirty="0" err="1"/>
              <a:t>Конашенко</a:t>
            </a:r>
            <a:r>
              <a:rPr lang="ru-RU" dirty="0"/>
              <a:t> Ксения Сергеевна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E6077E6-CC1A-478A-9354-92353D0D2A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2006582"/>
            <a:ext cx="2741000" cy="365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598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4528" y="19296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Коростелкина</a:t>
            </a:r>
            <a:r>
              <a:rPr lang="ru-RU" dirty="0"/>
              <a:t> Елена Николаевна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346987" y="1335967"/>
            <a:ext cx="7416824" cy="475252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/>
              <a:t>Воспитатель первой квалификационной категории </a:t>
            </a:r>
            <a:r>
              <a:rPr lang="ru-RU" dirty="0"/>
              <a:t>(распоряжение КО от 18.12.2014 № 5738-р 27.11.2014-27.11.2019)</a:t>
            </a:r>
          </a:p>
          <a:p>
            <a:pPr marL="0" indent="0">
              <a:buNone/>
            </a:pPr>
            <a:r>
              <a:rPr lang="ru-RU" b="1" dirty="0"/>
              <a:t>Образование</a:t>
            </a:r>
            <a:r>
              <a:rPr lang="ru-RU" dirty="0"/>
              <a:t>: высшее, Институт Декоративно-прикладного искусства, 2008 г. </a:t>
            </a:r>
          </a:p>
          <a:p>
            <a:pPr marL="0" indent="0">
              <a:buNone/>
            </a:pPr>
            <a:r>
              <a:rPr lang="ru-RU" dirty="0"/>
              <a:t>РГПУ им.Герцена факультет Институт педагогики по программе  «Духовно-нравственное воспитание», магистр, </a:t>
            </a:r>
          </a:p>
          <a:p>
            <a:pPr marL="0" indent="0">
              <a:buNone/>
            </a:pPr>
            <a:r>
              <a:rPr lang="ru-RU" b="1" dirty="0"/>
              <a:t>Профессиональная переподготовка: </a:t>
            </a:r>
            <a:r>
              <a:rPr lang="ru-RU" dirty="0"/>
              <a:t>Федеральный институт повышения квалификации и  переподготовки, специальное (дефектологическое) образование, 580 часов, 2019 г.</a:t>
            </a:r>
          </a:p>
          <a:p>
            <a:pPr marL="0" indent="0">
              <a:buNone/>
            </a:pPr>
            <a:r>
              <a:rPr lang="ru-RU" b="1" dirty="0"/>
              <a:t>Общий трудовой стаж: </a:t>
            </a:r>
            <a:r>
              <a:rPr lang="ru-RU" dirty="0"/>
              <a:t>16 лет</a:t>
            </a:r>
          </a:p>
          <a:p>
            <a:pPr marL="0" indent="0">
              <a:buNone/>
            </a:pPr>
            <a:r>
              <a:rPr lang="ru-RU" b="1" dirty="0"/>
              <a:t>Педагогический стаж:</a:t>
            </a:r>
            <a:r>
              <a:rPr lang="ru-RU" dirty="0"/>
              <a:t> 14 лет</a:t>
            </a:r>
          </a:p>
          <a:p>
            <a:pPr marL="0" indent="0">
              <a:buNone/>
            </a:pPr>
            <a:r>
              <a:rPr lang="ru-RU" b="1" dirty="0"/>
              <a:t>Стаж работы в ГБОУ №31: </a:t>
            </a:r>
            <a:r>
              <a:rPr lang="ru-RU" dirty="0"/>
              <a:t>14 лет</a:t>
            </a:r>
          </a:p>
          <a:p>
            <a:pPr marL="0" indent="0">
              <a:buNone/>
            </a:pPr>
            <a:r>
              <a:rPr lang="ru-RU" b="1" dirty="0"/>
              <a:t>Курсы повышения квалификации</a:t>
            </a:r>
            <a:r>
              <a:rPr lang="ru-RU" dirty="0"/>
              <a:t>: </a:t>
            </a:r>
          </a:p>
          <a:p>
            <a:pPr marL="0" indent="0">
              <a:buNone/>
            </a:pPr>
            <a:r>
              <a:rPr lang="ru-RU" dirty="0"/>
              <a:t>«Теория и методика обучения (изобразительное искусство, черчение), СПб АППО, 576ч.</a:t>
            </a:r>
            <a:endParaRPr lang="ru-RU" b="1" dirty="0"/>
          </a:p>
        </p:txBody>
      </p:sp>
      <p:pic>
        <p:nvPicPr>
          <p:cNvPr id="4" name="Picture 3" descr="C:\Users\Учитель\Desktop\Воспитатель Татьяна Романовна\МО воспитателей\МО 2019-2020\Фото воспитателей\IMG_6724-05-09-19-05-51.JPG"/>
          <p:cNvPicPr>
            <a:picLocks noChangeAspect="1" noChangeArrowheads="1"/>
          </p:cNvPicPr>
          <p:nvPr/>
        </p:nvPicPr>
        <p:blipFill>
          <a:blip r:embed="rId2" cstate="print"/>
          <a:srcRect t="8422"/>
          <a:stretch>
            <a:fillRect/>
          </a:stretch>
        </p:blipFill>
        <p:spPr bwMode="auto">
          <a:xfrm>
            <a:off x="767408" y="1308494"/>
            <a:ext cx="3369195" cy="47525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368" y="439125"/>
            <a:ext cx="8784976" cy="792088"/>
          </a:xfrm>
        </p:spPr>
        <p:txBody>
          <a:bodyPr>
            <a:noAutofit/>
          </a:bodyPr>
          <a:lstStyle/>
          <a:p>
            <a:r>
              <a:rPr lang="ru-RU" dirty="0" err="1"/>
              <a:t>Лущик</a:t>
            </a:r>
            <a:r>
              <a:rPr lang="ru-RU" dirty="0"/>
              <a:t> Светлана Александровна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83067" y="1916832"/>
            <a:ext cx="7920880" cy="38884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dirty="0"/>
              <a:t>Воспитатель </a:t>
            </a:r>
          </a:p>
          <a:p>
            <a:pPr marL="0" indent="0">
              <a:lnSpc>
                <a:spcPts val="1600"/>
              </a:lnSpc>
              <a:buNone/>
            </a:pPr>
            <a:r>
              <a:rPr lang="ru-RU" b="1" dirty="0"/>
              <a:t>Образование</a:t>
            </a:r>
            <a:r>
              <a:rPr lang="ru-RU" dirty="0"/>
              <a:t>: РГПУ им. А.И. Герцена, факультет  коррекционной педагогики, специальное (дефектологическое) образование, бакалавр, 2021г. </a:t>
            </a:r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r>
              <a:rPr lang="ru-RU" b="1" dirty="0"/>
              <a:t>Общий трудовой стаж: </a:t>
            </a:r>
            <a:r>
              <a:rPr lang="ru-RU" dirty="0"/>
              <a:t>1 год</a:t>
            </a:r>
          </a:p>
          <a:p>
            <a:pPr marL="0" indent="0">
              <a:buNone/>
            </a:pPr>
            <a:r>
              <a:rPr lang="ru-RU" b="1" dirty="0"/>
              <a:t>Педагогический стаж </a:t>
            </a:r>
            <a:r>
              <a:rPr lang="ru-RU" dirty="0"/>
              <a:t>: 1 год</a:t>
            </a:r>
          </a:p>
          <a:p>
            <a:pPr marL="0" indent="0">
              <a:buNone/>
            </a:pPr>
            <a:r>
              <a:rPr lang="ru-RU" b="1" dirty="0"/>
              <a:t>Стаж работы в ГБОУ №31: </a:t>
            </a:r>
            <a:r>
              <a:rPr lang="ru-RU" sz="1600" dirty="0"/>
              <a:t>1 год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2F15B32-FE69-4479-A5DF-D3C535A151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16" y="1772816"/>
            <a:ext cx="2160240" cy="3688862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368" y="404664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/>
              <a:t>Никитина Светлана Павловна</a:t>
            </a:r>
          </a:p>
        </p:txBody>
      </p:sp>
      <p:sp>
        <p:nvSpPr>
          <p:cNvPr id="4" name="Содержимое 2">
            <a:extLst>
              <a:ext uri="{FF2B5EF4-FFF2-40B4-BE49-F238E27FC236}">
                <a16:creationId xmlns:a16="http://schemas.microsoft.com/office/drawing/2014/main" id="{AF2D73CB-C733-4705-9A58-BBF28971AD4B}"/>
              </a:ext>
            </a:extLst>
          </p:cNvPr>
          <p:cNvSpPr txBox="1">
            <a:spLocks/>
          </p:cNvSpPr>
          <p:nvPr/>
        </p:nvSpPr>
        <p:spPr>
          <a:xfrm>
            <a:off x="3575720" y="1628800"/>
            <a:ext cx="8229600" cy="48245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500"/>
              </a:lnSpc>
              <a:buNone/>
            </a:pPr>
            <a:r>
              <a:rPr lang="ru-RU" sz="1600" b="1" dirty="0"/>
              <a:t>Тьютор </a:t>
            </a:r>
          </a:p>
          <a:p>
            <a:pPr marL="0" indent="0">
              <a:lnSpc>
                <a:spcPts val="1500"/>
              </a:lnSpc>
              <a:buNone/>
            </a:pPr>
            <a:r>
              <a:rPr lang="ru-RU" sz="1600" b="1" dirty="0"/>
              <a:t>Образование</a:t>
            </a:r>
            <a:r>
              <a:rPr lang="ru-RU" sz="1600" dirty="0"/>
              <a:t>: РГПУ им. А.И. Герцена,  филологический факультет, специалитет, учитель русского языка и литературы,1998г. </a:t>
            </a:r>
          </a:p>
          <a:p>
            <a:pPr marL="0" indent="0">
              <a:lnSpc>
                <a:spcPts val="1500"/>
              </a:lnSpc>
              <a:buNone/>
            </a:pPr>
            <a:r>
              <a:rPr lang="ru-RU" sz="1600" b="1" dirty="0"/>
              <a:t>Профессиональная переподготовка: </a:t>
            </a:r>
            <a:r>
              <a:rPr lang="ru-RU" sz="1600" dirty="0"/>
              <a:t>2009г.,СПб </a:t>
            </a:r>
            <a:r>
              <a:rPr lang="ru-RU" sz="1600" dirty="0" err="1"/>
              <a:t>АППО,Профессиональная</a:t>
            </a:r>
            <a:r>
              <a:rPr lang="ru-RU" sz="1600" dirty="0"/>
              <a:t> переподготовка по программе «Психология»; 2019г., АНО ДПО «ФИПК и П» По программе дополнительного и профессионального образования «Специальное (дефектологическое) образование: сурдопедагог</a:t>
            </a:r>
          </a:p>
          <a:p>
            <a:pPr marL="0" indent="0">
              <a:lnSpc>
                <a:spcPts val="1500"/>
              </a:lnSpc>
              <a:buNone/>
            </a:pPr>
            <a:endParaRPr lang="ru-RU" sz="1600" b="1" dirty="0"/>
          </a:p>
          <a:p>
            <a:pPr marL="0" indent="0">
              <a:lnSpc>
                <a:spcPts val="1500"/>
              </a:lnSpc>
              <a:buNone/>
            </a:pPr>
            <a:r>
              <a:rPr lang="ru-RU" sz="1600" b="1" dirty="0"/>
              <a:t>Общий трудовой стаж: </a:t>
            </a:r>
            <a:r>
              <a:rPr lang="ru-RU" sz="1600" dirty="0"/>
              <a:t>39 лет</a:t>
            </a:r>
          </a:p>
          <a:p>
            <a:pPr marL="0" indent="0">
              <a:lnSpc>
                <a:spcPts val="1500"/>
              </a:lnSpc>
              <a:buNone/>
            </a:pPr>
            <a:r>
              <a:rPr lang="ru-RU" sz="1600" b="1" dirty="0"/>
              <a:t>Педагогический стаж </a:t>
            </a:r>
            <a:r>
              <a:rPr lang="ru-RU" sz="1600" dirty="0"/>
              <a:t>: 37 лет</a:t>
            </a:r>
          </a:p>
          <a:p>
            <a:pPr marL="0" indent="0">
              <a:lnSpc>
                <a:spcPts val="1500"/>
              </a:lnSpc>
              <a:buNone/>
            </a:pPr>
            <a:r>
              <a:rPr lang="ru-RU" sz="1600" b="1" dirty="0"/>
              <a:t>Стаж работы в ГБОУ №31: </a:t>
            </a:r>
            <a:r>
              <a:rPr lang="ru-RU" sz="1600" dirty="0"/>
              <a:t>21 год</a:t>
            </a:r>
          </a:p>
          <a:p>
            <a:pPr marL="0" indent="0">
              <a:lnSpc>
                <a:spcPts val="1500"/>
              </a:lnSpc>
              <a:buNone/>
            </a:pPr>
            <a:r>
              <a:rPr lang="ru-RU" sz="1600" b="1" dirty="0"/>
              <a:t>Курсы повышения квалификации:</a:t>
            </a:r>
          </a:p>
          <a:p>
            <a:pPr marL="0" indent="0">
              <a:lnSpc>
                <a:spcPts val="1500"/>
              </a:lnSpc>
              <a:buNone/>
            </a:pPr>
            <a:r>
              <a:rPr lang="ru-RU" sz="1400" dirty="0"/>
              <a:t>1. 18.02.19 – 30.09.19 (144 часа), СПб АППО «Психологическое сопровождение ребенка с личностными и поведенческими расстройствами»</a:t>
            </a:r>
          </a:p>
          <a:p>
            <a:pPr marL="0" indent="0">
              <a:lnSpc>
                <a:spcPts val="1500"/>
              </a:lnSpc>
              <a:buNone/>
            </a:pPr>
            <a:r>
              <a:rPr lang="ru-RU" sz="1400" dirty="0"/>
              <a:t>2. 06.06.19 – 10.07.19 (72 часа) ООО «</a:t>
            </a:r>
            <a:r>
              <a:rPr lang="ru-RU" sz="1400" dirty="0" err="1"/>
              <a:t>Инфоурок</a:t>
            </a:r>
            <a:r>
              <a:rPr lang="ru-RU" sz="1400" dirty="0"/>
              <a:t>», «Психолого-педагогические аспекты развития мотивации учебной деятельности младших школьников в рамках реализации ФГОС НОО»</a:t>
            </a:r>
          </a:p>
          <a:p>
            <a:pPr marL="0" indent="0">
              <a:lnSpc>
                <a:spcPts val="1500"/>
              </a:lnSpc>
              <a:buNone/>
            </a:pPr>
            <a:r>
              <a:rPr lang="ru-RU" sz="1400" dirty="0"/>
              <a:t>3. 14.06.19 – 27.06.19 (18 часов), Центр дополнительного профессионального образования «АНЭКС», «Использование интерактивного программного обеспечения в образовательном процессе».</a:t>
            </a:r>
          </a:p>
          <a:p>
            <a:pPr marL="0" indent="0">
              <a:lnSpc>
                <a:spcPts val="1500"/>
              </a:lnSpc>
              <a:buNone/>
            </a:pPr>
            <a:r>
              <a:rPr lang="ru-RU" sz="1400" dirty="0"/>
              <a:t>4. 18.06.2020 – 08.07.2020 (72 часа)</a:t>
            </a:r>
          </a:p>
          <a:p>
            <a:pPr marL="0" indent="0">
              <a:lnSpc>
                <a:spcPts val="1500"/>
              </a:lnSpc>
              <a:buNone/>
            </a:pPr>
            <a:r>
              <a:rPr lang="ru-RU" sz="1400" dirty="0"/>
              <a:t>ООО «</a:t>
            </a:r>
            <a:r>
              <a:rPr lang="ru-RU" sz="1400" dirty="0" err="1"/>
              <a:t>Инфоурок</a:t>
            </a:r>
            <a:r>
              <a:rPr lang="ru-RU" sz="1400" dirty="0"/>
              <a:t>», «Активизация познавательной деятельности младших школьников с ограниченными возможностями здоровья (ОВЗ) как стратегия повышения успешной учебной деятельности»</a:t>
            </a:r>
          </a:p>
        </p:txBody>
      </p:sp>
      <p:pic>
        <p:nvPicPr>
          <p:cNvPr id="5" name="Picture 3" descr="C:\Users\Admin\Downloads\nikitina_s.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29" y="1772816"/>
            <a:ext cx="2338142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45936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D5F64D-B170-4C71-9984-1B382415E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7261448" cy="770182"/>
          </a:xfrm>
        </p:spPr>
        <p:txBody>
          <a:bodyPr>
            <a:noAutofit/>
          </a:bodyPr>
          <a:lstStyle/>
          <a:p>
            <a:r>
              <a:rPr lang="ru-RU" sz="4000" dirty="0"/>
              <a:t>Новикова Екатерина Фёдоровна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29C834-3207-4112-ACD6-97E76516E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5840" y="1772816"/>
            <a:ext cx="6469360" cy="4262224"/>
          </a:xfrm>
        </p:spPr>
        <p:txBody>
          <a:bodyPr/>
          <a:lstStyle/>
          <a:p>
            <a:pPr marL="0" indent="0">
              <a:lnSpc>
                <a:spcPts val="1500"/>
              </a:lnSpc>
              <a:buNone/>
            </a:pPr>
            <a:r>
              <a:rPr lang="ru-RU" b="1" dirty="0"/>
              <a:t>Тьютор </a:t>
            </a:r>
          </a:p>
          <a:p>
            <a:pPr marL="0" indent="0">
              <a:lnSpc>
                <a:spcPts val="1500"/>
              </a:lnSpc>
              <a:buNone/>
            </a:pPr>
            <a:r>
              <a:rPr lang="ru-RU" b="1" dirty="0"/>
              <a:t>Образование</a:t>
            </a:r>
            <a:r>
              <a:rPr lang="ru-RU" dirty="0"/>
              <a:t>: высшее, РГПУ им. А.И. Герцена, Специальное (дефектологическое) образование, бакалавр, 2018г.</a:t>
            </a:r>
          </a:p>
          <a:p>
            <a:pPr marL="0" indent="0">
              <a:lnSpc>
                <a:spcPts val="1500"/>
              </a:lnSpc>
              <a:buNone/>
            </a:pPr>
            <a:r>
              <a:rPr lang="ru-RU" dirty="0"/>
              <a:t>РГПУ им А.И. Герцена, Педагогическое образование, магистр, 2020г.</a:t>
            </a:r>
          </a:p>
          <a:p>
            <a:pPr marL="0" indent="0">
              <a:lnSpc>
                <a:spcPts val="1500"/>
              </a:lnSpc>
              <a:buNone/>
            </a:pPr>
            <a:r>
              <a:rPr lang="ru-RU" b="1" dirty="0"/>
              <a:t>Общий трудовой стаж: </a:t>
            </a:r>
            <a:r>
              <a:rPr lang="ru-RU" dirty="0"/>
              <a:t>14 лет</a:t>
            </a:r>
          </a:p>
          <a:p>
            <a:pPr marL="0" indent="0">
              <a:lnSpc>
                <a:spcPts val="1500"/>
              </a:lnSpc>
              <a:buNone/>
            </a:pPr>
            <a:r>
              <a:rPr lang="ru-RU" b="1" dirty="0"/>
              <a:t>Педагогический стаж </a:t>
            </a:r>
            <a:r>
              <a:rPr lang="ru-RU" dirty="0"/>
              <a:t>: 1 год 6 </a:t>
            </a:r>
            <a:r>
              <a:rPr lang="ru-RU" dirty="0" err="1"/>
              <a:t>мес</a:t>
            </a:r>
            <a:endParaRPr lang="ru-RU" dirty="0"/>
          </a:p>
          <a:p>
            <a:pPr marL="0" indent="0">
              <a:lnSpc>
                <a:spcPts val="1500"/>
              </a:lnSpc>
              <a:buNone/>
            </a:pPr>
            <a:r>
              <a:rPr lang="ru-RU" b="1" dirty="0"/>
              <a:t>Стаж работы в ГБОУ №31: </a:t>
            </a:r>
            <a:r>
              <a:rPr lang="ru-RU" dirty="0"/>
              <a:t>0</a:t>
            </a:r>
          </a:p>
          <a:p>
            <a:pPr marL="0" indent="0">
              <a:lnSpc>
                <a:spcPts val="1500"/>
              </a:lnSpc>
              <a:buNone/>
            </a:pPr>
            <a:endParaRPr lang="ru-RU" dirty="0"/>
          </a:p>
          <a:p>
            <a:pPr marL="0" indent="0">
              <a:lnSpc>
                <a:spcPts val="1500"/>
              </a:lnSpc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3837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9376" y="260648"/>
            <a:ext cx="8784976" cy="1143000"/>
          </a:xfrm>
        </p:spPr>
        <p:txBody>
          <a:bodyPr>
            <a:noAutofit/>
          </a:bodyPr>
          <a:lstStyle/>
          <a:p>
            <a:r>
              <a:rPr lang="ru-RU" dirty="0" err="1"/>
              <a:t>Овчинникова</a:t>
            </a:r>
            <a:r>
              <a:rPr lang="ru-RU" dirty="0"/>
              <a:t> Татьяна Васильевна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31705" y="1304764"/>
            <a:ext cx="8280920" cy="5292588"/>
          </a:xfrm>
        </p:spPr>
        <p:txBody>
          <a:bodyPr>
            <a:noAutofit/>
          </a:bodyPr>
          <a:lstStyle/>
          <a:p>
            <a:pPr marL="0" indent="0">
              <a:lnSpc>
                <a:spcPts val="1800"/>
              </a:lnSpc>
              <a:buNone/>
            </a:pPr>
            <a:r>
              <a:rPr lang="ru-RU" b="1" dirty="0"/>
              <a:t>Воспитатель </a:t>
            </a:r>
            <a:r>
              <a:rPr lang="ru-RU" dirty="0"/>
              <a:t>первой квалификационной категории (распоряжение Комитета по образованию от 07.02.2019 № 370-р)</a:t>
            </a:r>
          </a:p>
          <a:p>
            <a:pPr marL="0" indent="0">
              <a:lnSpc>
                <a:spcPts val="1800"/>
              </a:lnSpc>
              <a:buNone/>
            </a:pPr>
            <a:r>
              <a:rPr lang="ru-RU" b="1" dirty="0"/>
              <a:t>Образование:</a:t>
            </a:r>
            <a:r>
              <a:rPr lang="ru-RU" dirty="0"/>
              <a:t> среднее, </a:t>
            </a:r>
            <a:r>
              <a:rPr lang="ru-RU" dirty="0" err="1"/>
              <a:t>СПбГБПОУ</a:t>
            </a:r>
            <a:r>
              <a:rPr lang="ru-RU" dirty="0"/>
              <a:t> «Педагогический колледж №8», дошкольное образование, 2017г.</a:t>
            </a:r>
          </a:p>
          <a:p>
            <a:pPr marL="0" indent="0">
              <a:lnSpc>
                <a:spcPts val="1800"/>
              </a:lnSpc>
              <a:buNone/>
            </a:pPr>
            <a:r>
              <a:rPr lang="ru-RU" b="1" dirty="0"/>
              <a:t>Профессиональная переподготовка: </a:t>
            </a:r>
            <a:r>
              <a:rPr lang="ru-RU" dirty="0"/>
              <a:t>Федеральный институт повышения квалификации и  переподготовки, специальное (дефектологическое) образование, 580 часов, 2019 г.</a:t>
            </a:r>
          </a:p>
          <a:p>
            <a:pPr marL="0" indent="0">
              <a:lnSpc>
                <a:spcPts val="1600"/>
              </a:lnSpc>
              <a:buNone/>
            </a:pPr>
            <a:r>
              <a:rPr lang="ru-RU" dirty="0"/>
              <a:t>Обучается на </a:t>
            </a:r>
            <a:r>
              <a:rPr lang="ru-RU" dirty="0" err="1"/>
              <a:t>бакалавриате</a:t>
            </a:r>
            <a:r>
              <a:rPr lang="ru-RU" dirty="0"/>
              <a:t> ЛГУ им А.И. Пушкина.</a:t>
            </a:r>
          </a:p>
          <a:p>
            <a:pPr marL="0" indent="0">
              <a:buNone/>
            </a:pPr>
            <a:r>
              <a:rPr lang="ru-RU" b="1" dirty="0"/>
              <a:t>Общий трудовой стаж: </a:t>
            </a:r>
            <a:r>
              <a:rPr lang="ru-RU" dirty="0"/>
              <a:t>10 лет</a:t>
            </a:r>
          </a:p>
          <a:p>
            <a:pPr marL="0" indent="0">
              <a:buNone/>
            </a:pPr>
            <a:r>
              <a:rPr lang="ru-RU" b="1" dirty="0"/>
              <a:t>Педагогический стаж</a:t>
            </a:r>
            <a:r>
              <a:rPr lang="ru-RU" dirty="0"/>
              <a:t>: 5 лет</a:t>
            </a:r>
          </a:p>
          <a:p>
            <a:pPr marL="0" indent="0">
              <a:lnSpc>
                <a:spcPts val="1800"/>
              </a:lnSpc>
              <a:buNone/>
            </a:pPr>
            <a:r>
              <a:rPr lang="ru-RU" b="1" dirty="0"/>
              <a:t>Стаж работы в ГБОУ №31: </a:t>
            </a:r>
            <a:r>
              <a:rPr lang="ru-RU" dirty="0"/>
              <a:t>5 лет</a:t>
            </a:r>
          </a:p>
          <a:p>
            <a:pPr marL="0" indent="0">
              <a:lnSpc>
                <a:spcPts val="1800"/>
              </a:lnSpc>
              <a:buNone/>
            </a:pPr>
            <a:endParaRPr lang="ru-RU" dirty="0"/>
          </a:p>
        </p:txBody>
      </p:sp>
      <p:pic>
        <p:nvPicPr>
          <p:cNvPr id="6" name="Picture 5" descr="F:\фото воспитатели\ovchinikov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9376" y="1403648"/>
            <a:ext cx="2784310" cy="42484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44B595-64CE-42C1-AA33-D1192BA04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437869"/>
            <a:ext cx="9277672" cy="770182"/>
          </a:xfrm>
        </p:spPr>
        <p:txBody>
          <a:bodyPr>
            <a:normAutofit/>
          </a:bodyPr>
          <a:lstStyle/>
          <a:p>
            <a:r>
              <a:rPr lang="ru-RU" sz="4400" dirty="0"/>
              <a:t>Осиева Валерия Вячеславовна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3BEE764-E73C-44DE-8927-233A10395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9816" y="1412776"/>
            <a:ext cx="6685384" cy="4622264"/>
          </a:xfrm>
        </p:spPr>
        <p:txBody>
          <a:bodyPr/>
          <a:lstStyle/>
          <a:p>
            <a:pPr marL="0" indent="0">
              <a:lnSpc>
                <a:spcPts val="1800"/>
              </a:lnSpc>
              <a:buNone/>
            </a:pPr>
            <a:r>
              <a:rPr lang="ru-RU" b="1" dirty="0"/>
              <a:t>Воспитатель </a:t>
            </a:r>
          </a:p>
          <a:p>
            <a:pPr marL="0" indent="0">
              <a:lnSpc>
                <a:spcPts val="1800"/>
              </a:lnSpc>
              <a:buNone/>
            </a:pPr>
            <a:r>
              <a:rPr lang="ru-RU" b="1" dirty="0"/>
              <a:t>Образование:</a:t>
            </a:r>
            <a:r>
              <a:rPr lang="ru-RU" dirty="0"/>
              <a:t> РГПУ им. А.И. Герцена ( Специальное (дефектологическое) образование, профиль: Сурдопедагогика (Начальное образование детей с нарушением слуха);</a:t>
            </a:r>
          </a:p>
          <a:p>
            <a:pPr marL="0" indent="0">
              <a:lnSpc>
                <a:spcPts val="1800"/>
              </a:lnSpc>
              <a:buNone/>
            </a:pPr>
            <a:r>
              <a:rPr lang="ru-RU" dirty="0"/>
              <a:t>Каменск-Уральский педагогический колледж (Педагог дополнительного образования в области хореографии) </a:t>
            </a:r>
          </a:p>
          <a:p>
            <a:pPr marL="0" indent="0">
              <a:buNone/>
            </a:pPr>
            <a:r>
              <a:rPr lang="ru-RU" b="1" dirty="0"/>
              <a:t>Общий трудовой стаж: </a:t>
            </a:r>
            <a:r>
              <a:rPr lang="ru-RU" dirty="0"/>
              <a:t>0</a:t>
            </a:r>
          </a:p>
          <a:p>
            <a:pPr marL="0" indent="0">
              <a:buNone/>
            </a:pPr>
            <a:r>
              <a:rPr lang="ru-RU" b="1" dirty="0"/>
              <a:t>Педагогический стаж</a:t>
            </a:r>
            <a:r>
              <a:rPr lang="ru-RU" dirty="0"/>
              <a:t>: 0</a:t>
            </a:r>
          </a:p>
          <a:p>
            <a:pPr marL="0" indent="0">
              <a:buNone/>
            </a:pPr>
            <a:r>
              <a:rPr lang="ru-RU" b="1" dirty="0"/>
              <a:t>Стаж работы в ГБОУ №31: </a:t>
            </a:r>
            <a:r>
              <a:rPr lang="ru-RU" dirty="0"/>
              <a:t>0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7AC354-4377-49C1-91DE-9C7D383B33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16" y="1967934"/>
            <a:ext cx="2968334" cy="382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7417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9376" y="269776"/>
            <a:ext cx="10009112" cy="1143000"/>
          </a:xfrm>
        </p:spPr>
        <p:txBody>
          <a:bodyPr>
            <a:noAutofit/>
          </a:bodyPr>
          <a:lstStyle/>
          <a:p>
            <a:r>
              <a:rPr lang="ru-RU" dirty="0" err="1">
                <a:solidFill>
                  <a:schemeClr val="tx1"/>
                </a:solidFill>
              </a:rPr>
              <a:t>Пантелюк</a:t>
            </a:r>
            <a:r>
              <a:rPr lang="ru-RU" dirty="0">
                <a:solidFill>
                  <a:schemeClr val="tx1"/>
                </a:solidFill>
              </a:rPr>
              <a:t> Анна Александровна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79776" y="1916832"/>
            <a:ext cx="7848872" cy="4320480"/>
          </a:xfrm>
        </p:spPr>
        <p:txBody>
          <a:bodyPr>
            <a:noAutofit/>
          </a:bodyPr>
          <a:lstStyle/>
          <a:p>
            <a:pPr marL="0" indent="0">
              <a:lnSpc>
                <a:spcPts val="1800"/>
              </a:lnSpc>
              <a:buNone/>
            </a:pPr>
            <a:r>
              <a:rPr lang="ru-RU" b="1" dirty="0"/>
              <a:t>Воспитатель</a:t>
            </a:r>
          </a:p>
          <a:p>
            <a:pPr marL="0" indent="0">
              <a:lnSpc>
                <a:spcPts val="1800"/>
              </a:lnSpc>
              <a:buNone/>
            </a:pPr>
            <a:endParaRPr lang="ru-RU" dirty="0"/>
          </a:p>
          <a:p>
            <a:pPr marL="0" indent="0">
              <a:lnSpc>
                <a:spcPts val="1800"/>
              </a:lnSpc>
              <a:buNone/>
            </a:pPr>
            <a:r>
              <a:rPr lang="ru-RU" b="1" dirty="0"/>
              <a:t>Образование:</a:t>
            </a:r>
            <a:r>
              <a:rPr lang="ru-RU" dirty="0"/>
              <a:t> среднее, ГБОУ среднего профессионального образования «Новгородский областной колледж искусств им. С.В.Рахманинова», среднее профессиональное образование. Квалификация – артист ансамбля, оркестра; преподаватель игры на инструменте, концертмейстер. По специальности – инструментальное исполнительство. 2009 г.</a:t>
            </a:r>
          </a:p>
          <a:p>
            <a:pPr marL="0" indent="0">
              <a:lnSpc>
                <a:spcPts val="1600"/>
              </a:lnSpc>
              <a:buNone/>
            </a:pPr>
            <a:r>
              <a:rPr lang="ru-RU" b="1" dirty="0"/>
              <a:t>Профессиональная переподготовка: </a:t>
            </a:r>
            <a:r>
              <a:rPr lang="ru-RU" dirty="0"/>
              <a:t>Южный университет, сурдопедагог, 2018 г.</a:t>
            </a:r>
          </a:p>
          <a:p>
            <a:pPr marL="0" indent="0">
              <a:buNone/>
            </a:pPr>
            <a:r>
              <a:rPr lang="ru-RU" b="1" dirty="0"/>
              <a:t>Общий трудовой стаж: </a:t>
            </a:r>
            <a:r>
              <a:rPr lang="ru-RU" dirty="0"/>
              <a:t>12 лет</a:t>
            </a:r>
          </a:p>
          <a:p>
            <a:pPr marL="0" indent="0">
              <a:lnSpc>
                <a:spcPts val="1800"/>
              </a:lnSpc>
              <a:buNone/>
            </a:pPr>
            <a:r>
              <a:rPr lang="ru-RU" b="1" dirty="0"/>
              <a:t>Педагогический стаж</a:t>
            </a:r>
            <a:r>
              <a:rPr lang="ru-RU" dirty="0"/>
              <a:t>: 5 лет</a:t>
            </a:r>
          </a:p>
          <a:p>
            <a:pPr marL="0" indent="0">
              <a:lnSpc>
                <a:spcPts val="1800"/>
              </a:lnSpc>
              <a:buNone/>
            </a:pPr>
            <a:r>
              <a:rPr lang="ru-RU" b="1" dirty="0"/>
              <a:t>Стаж работы в ГБОУ №31: </a:t>
            </a:r>
            <a:r>
              <a:rPr lang="ru-RU" dirty="0"/>
              <a:t>4 года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9A1E0F0-5128-47BF-BFA1-52E2A1277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827" y="1916832"/>
            <a:ext cx="3429000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EB3467-2514-465F-AED3-D47C5352A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err="1"/>
              <a:t>Пялова</a:t>
            </a:r>
            <a:r>
              <a:rPr lang="ru-RU" dirty="0"/>
              <a:t> Мария Павловна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2C88C21-8C18-49CE-B1FF-BD74608955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9936" y="2103120"/>
            <a:ext cx="5605264" cy="3931920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Воспитатель </a:t>
            </a:r>
          </a:p>
          <a:p>
            <a:pPr marL="0" indent="0">
              <a:lnSpc>
                <a:spcPts val="1600"/>
              </a:lnSpc>
              <a:buNone/>
            </a:pPr>
            <a:r>
              <a:rPr lang="ru-RU" b="1" dirty="0"/>
              <a:t>Образование</a:t>
            </a:r>
            <a:r>
              <a:rPr lang="ru-RU" dirty="0"/>
              <a:t>: высшее, РГПУ им. А.И. Герцена, 2001 год.</a:t>
            </a:r>
          </a:p>
          <a:p>
            <a:pPr marL="0" indent="0">
              <a:buNone/>
            </a:pPr>
            <a:r>
              <a:rPr lang="ru-RU" b="1" dirty="0"/>
              <a:t>Общий трудовой стаж: </a:t>
            </a:r>
            <a:r>
              <a:rPr lang="ru-RU" dirty="0"/>
              <a:t>8 лет</a:t>
            </a:r>
          </a:p>
          <a:p>
            <a:pPr marL="0" indent="0">
              <a:buNone/>
            </a:pPr>
            <a:r>
              <a:rPr lang="ru-RU" b="1" dirty="0"/>
              <a:t>Педагогический стаж </a:t>
            </a:r>
            <a:r>
              <a:rPr lang="ru-RU" dirty="0"/>
              <a:t>: 1 год</a:t>
            </a:r>
          </a:p>
          <a:p>
            <a:pPr marL="0" indent="0">
              <a:buNone/>
            </a:pPr>
            <a:r>
              <a:rPr lang="ru-RU" b="1" dirty="0"/>
              <a:t>Стаж работы в ГБОУ №31: </a:t>
            </a:r>
            <a:r>
              <a:rPr lang="ru-RU" dirty="0"/>
              <a:t>1 год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B4C96D-6C7A-40FA-9117-0CED67D38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049076"/>
            <a:ext cx="2664296" cy="368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2268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BCA643-7624-47D4-8A8B-4C13D581B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620688"/>
            <a:ext cx="9073008" cy="792088"/>
          </a:xfrm>
        </p:spPr>
        <p:txBody>
          <a:bodyPr/>
          <a:lstStyle/>
          <a:p>
            <a:r>
              <a:rPr lang="ru-RU" dirty="0"/>
              <a:t>Полищук Ирина Викторовна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282291-400F-475A-B498-D654A8817A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1784" y="1772816"/>
            <a:ext cx="6973416" cy="426222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dirty="0"/>
              <a:t>Педагог-организатор</a:t>
            </a:r>
          </a:p>
          <a:p>
            <a:pPr marL="0" indent="0">
              <a:buNone/>
            </a:pPr>
            <a:r>
              <a:rPr lang="ru-RU" b="1" dirty="0"/>
              <a:t>Образование: </a:t>
            </a:r>
            <a:r>
              <a:rPr lang="ru-RU" dirty="0"/>
              <a:t>высшее, ЛГУ им. А.С. Пушкина, специальность «Тифлопедагог, логопед» 2012г.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/>
              <a:t>Курсы переподготовки: </a:t>
            </a:r>
            <a:r>
              <a:rPr lang="ru-RU" dirty="0"/>
              <a:t>учитель-дефектолог (сурдопедагог)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/>
              <a:t> 15 декабря 2020 - 30 марта 2022. «Организация деятельности сурдопедагога».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/>
              <a:t>Педагог дополнительного образования, «Обучение и воспитание детей с ограниченными возможностями здоровья в системе дополнительного образования»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/>
              <a:t>14.06.2021-13.10.2021</a:t>
            </a:r>
          </a:p>
          <a:p>
            <a:pPr marL="0" indent="0">
              <a:spcBef>
                <a:spcPts val="0"/>
              </a:spcBef>
              <a:buNone/>
            </a:pPr>
            <a:endParaRPr lang="ru-RU" dirty="0"/>
          </a:p>
          <a:p>
            <a:pPr marL="0" indent="0">
              <a:buNone/>
            </a:pPr>
            <a:r>
              <a:rPr lang="ru-RU" b="1" dirty="0"/>
              <a:t>Общий трудовой стаж: </a:t>
            </a:r>
            <a:r>
              <a:rPr lang="ru-RU" dirty="0"/>
              <a:t>7 лет</a:t>
            </a:r>
          </a:p>
          <a:p>
            <a:pPr marL="0" indent="0">
              <a:buNone/>
            </a:pPr>
            <a:r>
              <a:rPr lang="ru-RU" b="1" dirty="0"/>
              <a:t>Педагогический стаж : </a:t>
            </a:r>
            <a:r>
              <a:rPr lang="ru-RU" dirty="0"/>
              <a:t>3 год</a:t>
            </a:r>
          </a:p>
          <a:p>
            <a:pPr marL="0" indent="0">
              <a:buNone/>
            </a:pPr>
            <a:r>
              <a:rPr lang="ru-RU" b="1" dirty="0"/>
              <a:t>Стаж работы в ГБОУ №31</a:t>
            </a:r>
            <a:r>
              <a:rPr lang="ru-RU" dirty="0"/>
              <a:t>: 3 года</a:t>
            </a:r>
          </a:p>
          <a:p>
            <a:pPr marL="0" indent="0">
              <a:buNone/>
            </a:pPr>
            <a:r>
              <a:rPr lang="ru-RU" b="1" dirty="0"/>
              <a:t>Повышение квалификации: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/>
              <a:t>23.05.2022 - 26.05.2022 «Инклюзивный театр. Создание спектакля»</a:t>
            </a:r>
            <a:endParaRPr lang="ru-RU" b="1" dirty="0"/>
          </a:p>
          <a:p>
            <a:pPr marL="0" indent="0">
              <a:spcBef>
                <a:spcPts val="0"/>
              </a:spcBef>
              <a:buNone/>
            </a:pPr>
            <a:endParaRPr lang="ru-RU" dirty="0"/>
          </a:p>
          <a:p>
            <a:pPr marL="0" indent="0">
              <a:spcBef>
                <a:spcPts val="0"/>
              </a:spcBef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C67916-1F35-4900-B121-63E37E78E5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2443"/>
          <a:stretch/>
        </p:blipFill>
        <p:spPr>
          <a:xfrm>
            <a:off x="839416" y="2276872"/>
            <a:ext cx="2808312" cy="305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622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CEDA48D-776D-417F-990B-46E1B0764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72" y="908720"/>
            <a:ext cx="11305255" cy="5614416"/>
          </a:xfrm>
        </p:spPr>
        <p:txBody>
          <a:bodyPr>
            <a:noAutofit/>
          </a:bodyPr>
          <a:lstStyle/>
          <a:p>
            <a:pPr>
              <a:spcBef>
                <a:spcPts val="1000"/>
              </a:spcBef>
              <a:buClr>
                <a:schemeClr val="accent2"/>
              </a:buClr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Задачи</a:t>
            </a: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работы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  <a:b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2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Воспитание гражданско-патриотической позиции;</a:t>
            </a:r>
            <a:b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2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Выявление и развитие возможностей и способностей воспитанников через систему кружков, дополнительного образования, организацию общественно-полезной деятельности, организацию проектно-исследовательской деятельности;</a:t>
            </a:r>
            <a:br>
              <a:rPr lang="ru-RU" sz="25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2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Организация системы воспитательных мероприятий, позволяющих воспитанникам использовать на практике полученные знания и усвоенные нормы поведения;</a:t>
            </a:r>
            <a:br>
              <a:rPr lang="en-US" sz="25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2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Организация системы образовательной среды</a:t>
            </a:r>
            <a:r>
              <a:rPr lang="en-US" sz="2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включающей урочную, внеурочную и внешкольную деятельность и учитывающую историко-культурную, этническую и региональную специфику;</a:t>
            </a:r>
            <a:br>
              <a:rPr lang="en-US" sz="25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2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Использование в образовательно-воспитательном процессе современных образовательных технологий;</a:t>
            </a:r>
            <a:br>
              <a:rPr lang="en-US" sz="25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2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Достижение личностных, предметных и метапредметных результатов в обучении, воспитании и развитии воспитанников;</a:t>
            </a:r>
            <a:br>
              <a:rPr lang="en-US" sz="25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2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Совершенствование работы по повышению уровня педагогического мастерства воспитателя.</a:t>
            </a:r>
            <a:br>
              <a:rPr lang="en-US" sz="25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b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br>
              <a:rPr lang="en-US" sz="1800" dirty="0"/>
            </a:b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9947163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C868C1-8083-4E76-8280-9FD3E1E21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476672"/>
            <a:ext cx="9217024" cy="626166"/>
          </a:xfrm>
        </p:spPr>
        <p:txBody>
          <a:bodyPr>
            <a:normAutofit fontScale="90000"/>
          </a:bodyPr>
          <a:lstStyle/>
          <a:p>
            <a:r>
              <a:rPr lang="ru-RU" sz="4300" dirty="0"/>
              <a:t>Саламатова Анна Владимировна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D30474-8096-47C2-B078-06BDB2A0EB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91744" y="1844824"/>
            <a:ext cx="7405464" cy="4173258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Воспитатель первой квалификационной категории  </a:t>
            </a:r>
            <a:r>
              <a:rPr lang="ru-RU" dirty="0"/>
              <a:t>(распоряжение Комитета по образованию СПб от № 5738-р 27.11.2014-27.11.2019)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lnSpc>
                <a:spcPts val="1600"/>
              </a:lnSpc>
              <a:buNone/>
            </a:pPr>
            <a:r>
              <a:rPr lang="ru-RU" b="1" dirty="0"/>
              <a:t>Образование: </a:t>
            </a:r>
            <a:r>
              <a:rPr lang="ru-RU" dirty="0"/>
              <a:t>РГПУ им. А.И. Герцена, факультет  коррекционной педагогики, специальное (дефектологическое) образование, бакалавр, 2016г. </a:t>
            </a:r>
          </a:p>
          <a:p>
            <a:pPr marL="0" indent="0">
              <a:buNone/>
            </a:pPr>
            <a:r>
              <a:rPr lang="ru-RU" b="1" dirty="0"/>
              <a:t>Общий трудовой стаж: </a:t>
            </a:r>
            <a:r>
              <a:rPr lang="ru-RU" dirty="0"/>
              <a:t>5 лет</a:t>
            </a:r>
          </a:p>
          <a:p>
            <a:pPr marL="0" indent="0">
              <a:buNone/>
            </a:pPr>
            <a:r>
              <a:rPr lang="ru-RU" b="1" dirty="0"/>
              <a:t>Педагогический стаж : </a:t>
            </a:r>
            <a:r>
              <a:rPr lang="ru-RU" dirty="0"/>
              <a:t>5 лет</a:t>
            </a:r>
          </a:p>
          <a:p>
            <a:pPr marL="0" indent="0">
              <a:buNone/>
            </a:pPr>
            <a:r>
              <a:rPr lang="ru-RU" b="1" dirty="0"/>
              <a:t>Стаж работы в ГБОУ №31</a:t>
            </a:r>
            <a:r>
              <a:rPr lang="ru-RU" dirty="0"/>
              <a:t>: 5 лет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0051CD43-B21A-49B7-AEF2-7BE0032F5EB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42917" t="34672" r="16188" b="26479"/>
          <a:stretch/>
        </p:blipFill>
        <p:spPr>
          <a:xfrm>
            <a:off x="623392" y="2103120"/>
            <a:ext cx="2959111" cy="374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8850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7703" y="241311"/>
            <a:ext cx="8784976" cy="1143000"/>
          </a:xfrm>
        </p:spPr>
        <p:txBody>
          <a:bodyPr>
            <a:noAutofit/>
          </a:bodyPr>
          <a:lstStyle/>
          <a:p>
            <a:r>
              <a:rPr lang="ru-RU" dirty="0" err="1"/>
              <a:t>Слободина</a:t>
            </a:r>
            <a:r>
              <a:rPr lang="ru-RU" dirty="0"/>
              <a:t> Нина Григорьевна</a:t>
            </a: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3647728" y="1384310"/>
            <a:ext cx="8136904" cy="49970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ru-RU" b="1" dirty="0"/>
              <a:t>Воспитатель первой  квалификационной категории </a:t>
            </a:r>
            <a:r>
              <a:rPr lang="ru-RU" dirty="0"/>
              <a:t>(распоряжение Комитета по образованию от 07.03.2019 № 668-р)</a:t>
            </a:r>
          </a:p>
          <a:p>
            <a:endParaRPr lang="ru-RU" b="1" dirty="0"/>
          </a:p>
          <a:p>
            <a:pPr>
              <a:lnSpc>
                <a:spcPts val="1800"/>
              </a:lnSpc>
            </a:pPr>
            <a:r>
              <a:rPr lang="ru-RU" b="1" dirty="0"/>
              <a:t>Образование:</a:t>
            </a:r>
            <a:r>
              <a:rPr lang="ru-RU" dirty="0"/>
              <a:t> среднее, педагогическое училище № 8.</a:t>
            </a:r>
          </a:p>
          <a:p>
            <a:pPr>
              <a:lnSpc>
                <a:spcPts val="1800"/>
              </a:lnSpc>
            </a:pPr>
            <a:r>
              <a:rPr lang="ru-RU" b="1" dirty="0"/>
              <a:t>Профессиональная переподготовка: </a:t>
            </a:r>
            <a:r>
              <a:rPr lang="ru-RU" dirty="0"/>
              <a:t>Федеральный институт повышения квалификации и  переподготовки, специальное (дефектологическое) образование, 580 часов, 2019 г.</a:t>
            </a:r>
          </a:p>
          <a:p>
            <a:pPr>
              <a:lnSpc>
                <a:spcPts val="1800"/>
              </a:lnSpc>
            </a:pPr>
            <a:r>
              <a:rPr lang="ru-RU" dirty="0"/>
              <a:t>   </a:t>
            </a:r>
          </a:p>
          <a:p>
            <a:pPr>
              <a:lnSpc>
                <a:spcPts val="1800"/>
              </a:lnSpc>
            </a:pPr>
            <a:r>
              <a:rPr lang="ru-RU" b="1" dirty="0"/>
              <a:t>Общий стаж</a:t>
            </a:r>
            <a:r>
              <a:rPr lang="ru-RU" dirty="0"/>
              <a:t>: 39 лет</a:t>
            </a:r>
          </a:p>
          <a:p>
            <a:pPr>
              <a:lnSpc>
                <a:spcPts val="1800"/>
              </a:lnSpc>
              <a:spcBef>
                <a:spcPct val="20000"/>
              </a:spcBef>
              <a:defRPr/>
            </a:pPr>
            <a:r>
              <a:rPr lang="ru-RU" b="1" dirty="0"/>
              <a:t>Педагогический стаж</a:t>
            </a:r>
            <a:r>
              <a:rPr lang="ru-RU" dirty="0"/>
              <a:t>: 33 года</a:t>
            </a:r>
          </a:p>
          <a:p>
            <a:pPr>
              <a:lnSpc>
                <a:spcPts val="1800"/>
              </a:lnSpc>
              <a:spcBef>
                <a:spcPct val="20000"/>
              </a:spcBef>
              <a:defRPr/>
            </a:pPr>
            <a:r>
              <a:rPr lang="ru-RU" b="1" dirty="0"/>
              <a:t>Стаж работы в ГБОУ №31: </a:t>
            </a:r>
            <a:r>
              <a:rPr lang="ru-RU" dirty="0"/>
              <a:t>16 лет</a:t>
            </a:r>
          </a:p>
          <a:p>
            <a:pPr>
              <a:lnSpc>
                <a:spcPts val="1800"/>
              </a:lnSpc>
              <a:spcBef>
                <a:spcPct val="20000"/>
              </a:spcBef>
              <a:defRPr/>
            </a:pPr>
            <a:endParaRPr lang="ru-RU" dirty="0"/>
          </a:p>
        </p:txBody>
      </p:sp>
      <p:pic>
        <p:nvPicPr>
          <p:cNvPr id="3074" name="Picture 2" descr="C:\Users\Учитель\Desktop\Воспитатель Татьяна Романовна\МО воспитателей\МО 2019-2020\Фото воспитателей\image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1384" y="1340768"/>
            <a:ext cx="2857500" cy="39719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8A3B8A-3C19-4578-81CD-C13AF2427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Смирнова Александра Александровна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A1442C-FC6B-4384-8322-0C33C52EC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3832" y="2103120"/>
            <a:ext cx="6541368" cy="3931920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Воспитатель </a:t>
            </a:r>
          </a:p>
          <a:p>
            <a:pPr marL="0" indent="0">
              <a:lnSpc>
                <a:spcPts val="1600"/>
              </a:lnSpc>
              <a:buNone/>
            </a:pPr>
            <a:r>
              <a:rPr lang="ru-RU" b="1" dirty="0"/>
              <a:t>Образование</a:t>
            </a:r>
            <a:r>
              <a:rPr lang="ru-RU" dirty="0"/>
              <a:t>: РГПУ им. А.И. Герцена, факультет  коррекционной педагогики, специальное (дефектологическое) образование, бакалавр, 2020г.</a:t>
            </a:r>
          </a:p>
          <a:p>
            <a:pPr marL="0" indent="0">
              <a:lnSpc>
                <a:spcPts val="1600"/>
              </a:lnSpc>
              <a:buNone/>
            </a:pPr>
            <a:r>
              <a:rPr lang="ru-RU" dirty="0"/>
              <a:t>РГПУ им.  А.И. Герцена, институт дефектологического образования и реабилитации, кафедра сурдопедагогики, специальное (дефектологическое) образование – в 2022г. – магистр.</a:t>
            </a:r>
          </a:p>
          <a:p>
            <a:pPr marL="0" indent="0">
              <a:lnSpc>
                <a:spcPts val="1600"/>
              </a:lnSpc>
              <a:buNone/>
            </a:pPr>
            <a:endParaRPr lang="ru-RU" dirty="0"/>
          </a:p>
          <a:p>
            <a:pPr marL="0" indent="0">
              <a:buNone/>
            </a:pPr>
            <a:r>
              <a:rPr lang="ru-RU" b="1" dirty="0"/>
              <a:t>Общий трудовой стаж: </a:t>
            </a:r>
            <a:r>
              <a:rPr lang="ru-RU" dirty="0"/>
              <a:t>0</a:t>
            </a:r>
          </a:p>
          <a:p>
            <a:pPr marL="0" indent="0">
              <a:buNone/>
            </a:pPr>
            <a:r>
              <a:rPr lang="ru-RU" b="1" dirty="0"/>
              <a:t>Педагогический стаж </a:t>
            </a:r>
            <a:r>
              <a:rPr lang="ru-RU" dirty="0"/>
              <a:t>: 0</a:t>
            </a:r>
          </a:p>
          <a:p>
            <a:pPr marL="0" indent="0">
              <a:buNone/>
            </a:pPr>
            <a:r>
              <a:rPr lang="ru-RU" b="1" dirty="0"/>
              <a:t>Стаж работы в ГБОУ №31: </a:t>
            </a:r>
            <a:r>
              <a:rPr lang="ru-RU" sz="1600" dirty="0"/>
              <a:t>0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9FBDA7-D763-41A6-B8C8-9A17D216F3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59" t="5406" r="13273" b="13710"/>
          <a:stretch/>
        </p:blipFill>
        <p:spPr>
          <a:xfrm>
            <a:off x="695400" y="2252793"/>
            <a:ext cx="3096344" cy="337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0325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311E57-5BE1-4750-B132-226A64F26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Симонова Ирина Дмитриевна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2E222A-7227-46E2-AB21-48FE9D61D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7848" y="2103120"/>
            <a:ext cx="6397352" cy="39319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Воспитатель </a:t>
            </a:r>
          </a:p>
          <a:p>
            <a:pPr marL="0" indent="0">
              <a:lnSpc>
                <a:spcPts val="1600"/>
              </a:lnSpc>
              <a:buNone/>
            </a:pPr>
            <a:endParaRPr lang="ru-RU" b="1" dirty="0"/>
          </a:p>
          <a:p>
            <a:pPr marL="0" indent="0">
              <a:lnSpc>
                <a:spcPts val="1600"/>
              </a:lnSpc>
              <a:buNone/>
            </a:pPr>
            <a:r>
              <a:rPr lang="ru-RU" b="1" dirty="0"/>
              <a:t>Образование</a:t>
            </a:r>
            <a:r>
              <a:rPr lang="ru-RU" dirty="0"/>
              <a:t>: РГПУ им. А.И. Герцена, факультет  коррекционной педагогики, специальное (дефектологическое) образование, бакалавр, 2020г.</a:t>
            </a:r>
          </a:p>
          <a:p>
            <a:pPr marL="0" indent="0">
              <a:buNone/>
            </a:pPr>
            <a:r>
              <a:rPr lang="ru-RU" b="1" dirty="0"/>
              <a:t>Общий трудовой стаж: </a:t>
            </a:r>
            <a:r>
              <a:rPr lang="ru-RU" dirty="0"/>
              <a:t>0</a:t>
            </a:r>
          </a:p>
          <a:p>
            <a:pPr marL="0" indent="0">
              <a:buNone/>
            </a:pPr>
            <a:r>
              <a:rPr lang="ru-RU" b="1" dirty="0"/>
              <a:t>Педагогический стаж </a:t>
            </a:r>
            <a:r>
              <a:rPr lang="ru-RU" dirty="0"/>
              <a:t>: 0</a:t>
            </a:r>
          </a:p>
          <a:p>
            <a:pPr marL="0" indent="0">
              <a:buNone/>
            </a:pPr>
            <a:r>
              <a:rPr lang="ru-RU" b="1" dirty="0"/>
              <a:t>Стаж работы в ГБОУ №31: </a:t>
            </a:r>
            <a:r>
              <a:rPr lang="ru-RU" dirty="0"/>
              <a:t>0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C455AA-B083-4DD5-B7CF-ADCF9201F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00" y="2103120"/>
            <a:ext cx="3458736" cy="345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058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EA3983-909B-46D4-8F3A-ACED07A63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Станкевич Оксана </a:t>
            </a:r>
            <a:r>
              <a:rPr lang="ru-RU" dirty="0" err="1"/>
              <a:t>Брониславовна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099B17-D954-4E10-8127-696B23E59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7808" y="2103120"/>
            <a:ext cx="6757392" cy="3931920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Воспитатель </a:t>
            </a:r>
          </a:p>
          <a:p>
            <a:pPr marL="0" indent="0">
              <a:lnSpc>
                <a:spcPts val="1600"/>
              </a:lnSpc>
              <a:buNone/>
            </a:pPr>
            <a:endParaRPr lang="ru-RU" b="1" dirty="0"/>
          </a:p>
          <a:p>
            <a:pPr marL="0" indent="0">
              <a:lnSpc>
                <a:spcPts val="1600"/>
              </a:lnSpc>
              <a:buNone/>
            </a:pPr>
            <a:r>
              <a:rPr lang="ru-RU" b="1" dirty="0"/>
              <a:t>Образование</a:t>
            </a:r>
            <a:r>
              <a:rPr lang="ru-RU" dirty="0"/>
              <a:t>: высшее, психология. </a:t>
            </a:r>
            <a:r>
              <a:rPr lang="ru-RU" dirty="0" err="1"/>
              <a:t>СПбИГО</a:t>
            </a:r>
            <a:r>
              <a:rPr lang="ru-RU" dirty="0"/>
              <a:t> , специальность - психология, преподаватель психологии.</a:t>
            </a:r>
          </a:p>
          <a:p>
            <a:pPr marL="0" indent="0">
              <a:lnSpc>
                <a:spcPts val="1600"/>
              </a:lnSpc>
              <a:buNone/>
            </a:pPr>
            <a:r>
              <a:rPr lang="ru-RU" b="1" dirty="0"/>
              <a:t>Профессиональная переподготовка: «</a:t>
            </a:r>
            <a:r>
              <a:rPr lang="ru-RU" dirty="0" err="1"/>
              <a:t>Инфоурок</a:t>
            </a:r>
            <a:r>
              <a:rPr lang="ru-RU" b="1" dirty="0"/>
              <a:t>» - </a:t>
            </a:r>
            <a:r>
              <a:rPr lang="ru-RU" dirty="0"/>
              <a:t>организация деятельности сурдопедагога, 500 часов,2022г.</a:t>
            </a:r>
          </a:p>
          <a:p>
            <a:pPr marL="0" indent="0">
              <a:lnSpc>
                <a:spcPts val="1600"/>
              </a:lnSpc>
              <a:buNone/>
            </a:pPr>
            <a:r>
              <a:rPr lang="ru-RU" b="1" dirty="0"/>
              <a:t>Общий трудовой стаж: </a:t>
            </a:r>
            <a:r>
              <a:rPr lang="ru-RU" dirty="0"/>
              <a:t>13 лет</a:t>
            </a:r>
          </a:p>
          <a:p>
            <a:pPr marL="0" indent="0">
              <a:buNone/>
            </a:pPr>
            <a:r>
              <a:rPr lang="ru-RU" b="1" dirty="0"/>
              <a:t>Педагогический стаж </a:t>
            </a:r>
            <a:r>
              <a:rPr lang="ru-RU" dirty="0"/>
              <a:t>: 11 лет</a:t>
            </a:r>
          </a:p>
          <a:p>
            <a:pPr marL="0" indent="0">
              <a:buNone/>
            </a:pPr>
            <a:r>
              <a:rPr lang="ru-RU" b="1" dirty="0"/>
              <a:t>Стаж работы в ГБОУ №31: </a:t>
            </a:r>
            <a:r>
              <a:rPr lang="ru-RU" sz="1600" dirty="0"/>
              <a:t>13 лет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304E115-3D63-4264-A14B-63BFB9D0CC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12"/>
          <a:stretch/>
        </p:blipFill>
        <p:spPr>
          <a:xfrm>
            <a:off x="551384" y="2014194"/>
            <a:ext cx="3515905" cy="377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506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360" y="116632"/>
            <a:ext cx="10332640" cy="1143000"/>
          </a:xfrm>
        </p:spPr>
        <p:txBody>
          <a:bodyPr>
            <a:noAutofit/>
          </a:bodyPr>
          <a:lstStyle/>
          <a:p>
            <a:r>
              <a:rPr lang="ru-RU" dirty="0"/>
              <a:t>Тимошенко Наталия Владимировна</a:t>
            </a: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3287688" y="1736812"/>
            <a:ext cx="8352928" cy="46445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ts val="1800"/>
              </a:lnSpc>
            </a:pPr>
            <a:r>
              <a:rPr lang="ru-RU" b="1" dirty="0">
                <a:solidFill>
                  <a:srgbClr val="00B050"/>
                </a:solidFill>
              </a:rPr>
              <a:t>  </a:t>
            </a:r>
            <a:r>
              <a:rPr lang="ru-RU" b="1" dirty="0"/>
              <a:t>Воспитатель</a:t>
            </a:r>
          </a:p>
          <a:p>
            <a:pPr>
              <a:lnSpc>
                <a:spcPts val="1800"/>
              </a:lnSpc>
            </a:pPr>
            <a:endParaRPr lang="ru-RU" b="1" dirty="0"/>
          </a:p>
          <a:p>
            <a:pPr>
              <a:lnSpc>
                <a:spcPts val="1800"/>
              </a:lnSpc>
            </a:pPr>
            <a:r>
              <a:rPr lang="ru-RU" b="1" dirty="0"/>
              <a:t>   Образование</a:t>
            </a:r>
            <a:r>
              <a:rPr lang="ru-RU" dirty="0"/>
              <a:t>: ГОУ ВПО «Саратовский государственный университет им. Н.Г.Чернышевского», специальное (дефектологическое) образование олигофренопедагогика, </a:t>
            </a:r>
            <a:r>
              <a:rPr lang="ru-RU" dirty="0" err="1"/>
              <a:t>специалитет</a:t>
            </a:r>
            <a:r>
              <a:rPr lang="ru-RU" dirty="0"/>
              <a:t>, 2010г.</a:t>
            </a:r>
          </a:p>
          <a:p>
            <a:r>
              <a:rPr lang="ru-RU" dirty="0"/>
              <a:t>Обучается на бакалавриате РГПУ им.Герцена, Институт дефектологического образования и реабилитации (ИДОиР).</a:t>
            </a:r>
          </a:p>
          <a:p>
            <a:r>
              <a:rPr lang="ru-RU" b="1" dirty="0"/>
              <a:t>   </a:t>
            </a:r>
          </a:p>
          <a:p>
            <a:r>
              <a:rPr lang="ru-RU" b="1" dirty="0"/>
              <a:t>Общий трудовой стаж: </a:t>
            </a:r>
            <a:r>
              <a:rPr lang="ru-RU" dirty="0"/>
              <a:t>13 лет</a:t>
            </a:r>
          </a:p>
          <a:p>
            <a:pPr>
              <a:lnSpc>
                <a:spcPts val="1800"/>
              </a:lnSpc>
              <a:spcBef>
                <a:spcPct val="20000"/>
              </a:spcBef>
              <a:defRPr/>
            </a:pPr>
            <a:r>
              <a:rPr lang="ru-RU" b="1" dirty="0"/>
              <a:t>Педагогический стаж</a:t>
            </a:r>
            <a:r>
              <a:rPr lang="ru-RU" dirty="0"/>
              <a:t>: 11 лет</a:t>
            </a:r>
          </a:p>
          <a:p>
            <a:pPr>
              <a:lnSpc>
                <a:spcPts val="1800"/>
              </a:lnSpc>
              <a:spcBef>
                <a:spcPct val="20000"/>
              </a:spcBef>
              <a:defRPr/>
            </a:pPr>
            <a:r>
              <a:rPr lang="ru-RU" b="1" dirty="0"/>
              <a:t>Стаж работы в ГБОУ №31: </a:t>
            </a:r>
            <a:r>
              <a:rPr lang="ru-RU" dirty="0"/>
              <a:t>5 лет</a:t>
            </a:r>
          </a:p>
          <a:p>
            <a:pPr>
              <a:lnSpc>
                <a:spcPts val="1800"/>
              </a:lnSpc>
              <a:spcBef>
                <a:spcPct val="20000"/>
              </a:spcBef>
              <a:defRPr/>
            </a:pPr>
            <a:r>
              <a:rPr lang="ru-RU" b="1" dirty="0"/>
              <a:t>Курсы повышения квалификации:</a:t>
            </a:r>
          </a:p>
          <a:p>
            <a:pPr>
              <a:lnSpc>
                <a:spcPts val="1800"/>
              </a:lnSpc>
              <a:spcBef>
                <a:spcPct val="20000"/>
              </a:spcBef>
              <a:defRPr/>
            </a:pPr>
            <a:r>
              <a:rPr lang="ru-RU" dirty="0"/>
              <a:t> «Ранняя помощь детям с нарушением слуха» в федеральном бюджетном образовательном учреждении высшего образования «Российский государственный педагогический университет им. А.И. Герцена»</a:t>
            </a:r>
            <a:endParaRPr lang="ru-RU" dirty="0">
              <a:ea typeface="Calibri"/>
              <a:cs typeface="Times New Roman"/>
            </a:endParaRPr>
          </a:p>
          <a:p>
            <a:pPr marL="342900" indent="-342900">
              <a:lnSpc>
                <a:spcPts val="1800"/>
              </a:lnSpc>
              <a:spcBef>
                <a:spcPct val="20000"/>
              </a:spcBef>
              <a:buFont typeface="Wingdings" pitchFamily="2" charset="2"/>
              <a:buChar char="v"/>
              <a:defRPr/>
            </a:pPr>
            <a:endParaRPr lang="ru-RU" dirty="0"/>
          </a:p>
        </p:txBody>
      </p:sp>
      <p:pic>
        <p:nvPicPr>
          <p:cNvPr id="5" name="Picture 2" descr="F:\фото воспитатели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1384" y="1736812"/>
            <a:ext cx="2538283" cy="33843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368" y="274638"/>
            <a:ext cx="9937104" cy="1143000"/>
          </a:xfrm>
        </p:spPr>
        <p:txBody>
          <a:bodyPr>
            <a:normAutofit/>
          </a:bodyPr>
          <a:lstStyle/>
          <a:p>
            <a:r>
              <a:rPr lang="ru-RU" dirty="0" err="1"/>
              <a:t>Хагундокова</a:t>
            </a:r>
            <a:r>
              <a:rPr lang="ru-RU" dirty="0"/>
              <a:t> Анастасия Мухамедовна</a:t>
            </a:r>
          </a:p>
        </p:txBody>
      </p:sp>
      <p:sp>
        <p:nvSpPr>
          <p:cNvPr id="4" name="Содержимое 2">
            <a:extLst>
              <a:ext uri="{FF2B5EF4-FFF2-40B4-BE49-F238E27FC236}">
                <a16:creationId xmlns:a16="http://schemas.microsoft.com/office/drawing/2014/main" id="{5365EF04-9C20-44CD-AAC5-57A718CF8EFE}"/>
              </a:ext>
            </a:extLst>
          </p:cNvPr>
          <p:cNvSpPr txBox="1">
            <a:spLocks/>
          </p:cNvSpPr>
          <p:nvPr/>
        </p:nvSpPr>
        <p:spPr>
          <a:xfrm>
            <a:off x="3935760" y="1417638"/>
            <a:ext cx="7848872" cy="4392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ts val="2160"/>
              </a:lnSpc>
            </a:pPr>
            <a:r>
              <a:rPr lang="ru-RU" b="1" dirty="0"/>
              <a:t>  Дневной воспитатель</a:t>
            </a:r>
          </a:p>
          <a:p>
            <a:r>
              <a:rPr lang="ru-RU" b="1" dirty="0"/>
              <a:t>   Образование</a:t>
            </a:r>
            <a:r>
              <a:rPr lang="ru-RU" dirty="0"/>
              <a:t>: среднее, МЦР, Павловск, социальный работник. Высшее, РГПУ им. </a:t>
            </a:r>
            <a:r>
              <a:rPr lang="ru-RU" dirty="0" err="1"/>
              <a:t>А.И.Герцена</a:t>
            </a:r>
            <a:r>
              <a:rPr lang="ru-RU" dirty="0"/>
              <a:t>, факультет коррекционной педагогики, специальное дефектологическое образование, специалитет.</a:t>
            </a:r>
          </a:p>
          <a:p>
            <a:r>
              <a:rPr lang="ru-RU" b="1" dirty="0"/>
              <a:t>   Общий трудовой стаж: </a:t>
            </a:r>
            <a:r>
              <a:rPr lang="ru-RU" dirty="0"/>
              <a:t>18 лет.</a:t>
            </a:r>
          </a:p>
          <a:p>
            <a:pPr>
              <a:lnSpc>
                <a:spcPts val="2160"/>
              </a:lnSpc>
              <a:spcBef>
                <a:spcPct val="20000"/>
              </a:spcBef>
              <a:defRPr/>
            </a:pPr>
            <a:r>
              <a:rPr lang="ru-RU" b="1" dirty="0"/>
              <a:t>Педагогический стаж</a:t>
            </a:r>
            <a:r>
              <a:rPr lang="ru-RU" dirty="0"/>
              <a:t>: 9 лет</a:t>
            </a:r>
          </a:p>
          <a:p>
            <a:pPr>
              <a:lnSpc>
                <a:spcPts val="2160"/>
              </a:lnSpc>
              <a:spcBef>
                <a:spcPct val="20000"/>
              </a:spcBef>
              <a:defRPr/>
            </a:pPr>
            <a:r>
              <a:rPr lang="ru-RU" b="1" dirty="0"/>
              <a:t>Стаж работы в ГБОУ №31: </a:t>
            </a:r>
            <a:r>
              <a:rPr lang="ru-RU" dirty="0"/>
              <a:t>5 лет</a:t>
            </a:r>
          </a:p>
          <a:p>
            <a:pPr>
              <a:lnSpc>
                <a:spcPts val="2160"/>
              </a:lnSpc>
              <a:spcBef>
                <a:spcPct val="20000"/>
              </a:spcBef>
              <a:defRPr/>
            </a:pPr>
            <a:r>
              <a:rPr lang="ru-RU" b="1" dirty="0"/>
              <a:t>Курсы повышения квалификации: </a:t>
            </a:r>
          </a:p>
          <a:p>
            <a:pPr>
              <a:lnSpc>
                <a:spcPts val="2160"/>
              </a:lnSpc>
              <a:spcBef>
                <a:spcPct val="20000"/>
              </a:spcBef>
              <a:defRPr/>
            </a:pPr>
            <a:r>
              <a:rPr lang="ru-RU" sz="1600" dirty="0">
                <a:ea typeface="Calibri"/>
                <a:cs typeface="Times New Roman"/>
              </a:rPr>
              <a:t>ФГОС НОО обучающихся с ОВЗ и ФГОС  образования обучающихся с умственной отсталостью (интеллектуальными нарушениями). Инклюзивное образование обучающихся с ТНР,ЗПР,НОДА,РАС, с сенсорными нарушениями. Государственное бюджетное учреждение дополнительного профессионального педагогического образования центр повышения квалификации специалистов «Информационно-методический центр» Невского района.</a:t>
            </a:r>
          </a:p>
          <a:p>
            <a:pPr>
              <a:lnSpc>
                <a:spcPts val="2160"/>
              </a:lnSpc>
              <a:spcBef>
                <a:spcPct val="20000"/>
              </a:spcBef>
              <a:defRPr/>
            </a:pPr>
            <a:endParaRPr lang="ru-RU" dirty="0"/>
          </a:p>
        </p:txBody>
      </p:sp>
      <p:sp>
        <p:nvSpPr>
          <p:cNvPr id="3" name="AutoShape 2" descr="https://apf.mail.ru/cgi-bin/readmsg?id=15995661951690526110;0;1&amp;exif=1&amp;full=1&amp;x-email=tanya_romanets%40mail.ru">
            <a:extLst>
              <a:ext uri="{FF2B5EF4-FFF2-40B4-BE49-F238E27FC236}">
                <a16:creationId xmlns:a16="http://schemas.microsoft.com/office/drawing/2014/main" id="{796A12DC-FD6A-4A21-9017-5C8A6A48395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404BC8-8C27-4F30-914C-40E264E933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0" t="12579" r="8980" b="9948"/>
          <a:stretch/>
        </p:blipFill>
        <p:spPr>
          <a:xfrm>
            <a:off x="560197" y="1637184"/>
            <a:ext cx="3014159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5140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6572" y="463713"/>
            <a:ext cx="9613068" cy="926976"/>
          </a:xfrm>
        </p:spPr>
        <p:txBody>
          <a:bodyPr>
            <a:noAutofit/>
          </a:bodyPr>
          <a:lstStyle/>
          <a:p>
            <a:r>
              <a:rPr lang="ru-RU" dirty="0"/>
              <a:t>Харламова Наталия Михайловна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647728" y="1484784"/>
            <a:ext cx="8136904" cy="4792093"/>
          </a:xfrm>
        </p:spPr>
        <p:txBody>
          <a:bodyPr>
            <a:noAutofit/>
          </a:bodyPr>
          <a:lstStyle/>
          <a:p>
            <a:pPr marL="0" indent="0">
              <a:lnSpc>
                <a:spcPts val="1600"/>
              </a:lnSpc>
              <a:buNone/>
            </a:pPr>
            <a:r>
              <a:rPr lang="ru-RU" b="1" dirty="0"/>
              <a:t>Воспитатель первой  квалификационной категории </a:t>
            </a:r>
            <a:r>
              <a:rPr lang="ru-RU" dirty="0">
                <a:cs typeface="Times New Roman"/>
              </a:rPr>
              <a:t>(р</a:t>
            </a:r>
            <a:r>
              <a:rPr lang="ru-RU" dirty="0">
                <a:ea typeface="Calibri"/>
                <a:cs typeface="Times New Roman"/>
              </a:rPr>
              <a:t>аспоряжение Комитета по образованию от 15.10.2014 № 4658-р 25.)</a:t>
            </a:r>
          </a:p>
          <a:p>
            <a:pPr marL="0" indent="0">
              <a:lnSpc>
                <a:spcPts val="1600"/>
              </a:lnSpc>
              <a:buNone/>
            </a:pPr>
            <a:endParaRPr lang="ru-RU" b="1" dirty="0"/>
          </a:p>
          <a:p>
            <a:pPr marL="0" indent="0">
              <a:lnSpc>
                <a:spcPts val="1600"/>
              </a:lnSpc>
              <a:buNone/>
            </a:pPr>
            <a:r>
              <a:rPr lang="ru-RU" b="1" dirty="0"/>
              <a:t>Образование:</a:t>
            </a:r>
            <a:r>
              <a:rPr lang="ru-RU" dirty="0"/>
              <a:t> высшее, РГПУ им. А.И.Герцена, Институт Детства, 2011 г.</a:t>
            </a:r>
          </a:p>
          <a:p>
            <a:pPr marL="0" indent="0">
              <a:lnSpc>
                <a:spcPts val="1600"/>
              </a:lnSpc>
              <a:buNone/>
            </a:pPr>
            <a:r>
              <a:rPr lang="ru-RU" b="1" dirty="0"/>
              <a:t>Профессиональная переподготовка: </a:t>
            </a:r>
            <a:r>
              <a:rPr lang="ru-RU" dirty="0"/>
              <a:t>Федеральный институт повышения квалификации и  переподготовки, специальное (дефектологическое) образование, 580 часов, 2019 г.</a:t>
            </a:r>
          </a:p>
          <a:p>
            <a:pPr marL="0" indent="0">
              <a:buNone/>
            </a:pPr>
            <a:r>
              <a:rPr lang="ru-RU" b="1" dirty="0"/>
              <a:t>Общий трудовой стаж: </a:t>
            </a:r>
            <a:r>
              <a:rPr lang="ru-RU" dirty="0"/>
              <a:t>29 лет</a:t>
            </a:r>
          </a:p>
          <a:p>
            <a:pPr marL="0" indent="0">
              <a:lnSpc>
                <a:spcPts val="1600"/>
              </a:lnSpc>
              <a:buNone/>
            </a:pPr>
            <a:r>
              <a:rPr lang="ru-RU" b="1" dirty="0"/>
              <a:t>Педагогический стаж: </a:t>
            </a:r>
            <a:r>
              <a:rPr lang="ru-RU" dirty="0"/>
              <a:t>29 лет</a:t>
            </a:r>
          </a:p>
          <a:p>
            <a:pPr marL="0" indent="0">
              <a:lnSpc>
                <a:spcPts val="1600"/>
              </a:lnSpc>
              <a:buNone/>
            </a:pPr>
            <a:r>
              <a:rPr lang="ru-RU" b="1" dirty="0"/>
              <a:t>Стаж работы в ГБОУ №31: </a:t>
            </a:r>
            <a:r>
              <a:rPr lang="ru-RU" dirty="0"/>
              <a:t>11  лет</a:t>
            </a:r>
          </a:p>
          <a:p>
            <a:pPr marL="0" indent="0">
              <a:lnSpc>
                <a:spcPts val="1600"/>
              </a:lnSpc>
              <a:buNone/>
            </a:pPr>
            <a:r>
              <a:rPr lang="ru-RU" b="1" dirty="0"/>
              <a:t>Курсы повышения квалификации:</a:t>
            </a:r>
          </a:p>
          <a:p>
            <a:pPr marL="0" indent="0">
              <a:lnSpc>
                <a:spcPts val="1600"/>
              </a:lnSpc>
              <a:buNone/>
            </a:pPr>
            <a:r>
              <a:rPr lang="ru-RU" dirty="0"/>
              <a:t>«ФГОС: содержание и технологии», Санкт-Петербургская академия постдипломного образования, 72 ч.</a:t>
            </a:r>
            <a:endParaRPr lang="ru-RU" b="1" dirty="0"/>
          </a:p>
          <a:p>
            <a:pPr marL="0" indent="0">
              <a:lnSpc>
                <a:spcPts val="1600"/>
              </a:lnSpc>
              <a:buNone/>
            </a:pPr>
            <a:r>
              <a:rPr lang="ru-RU" dirty="0"/>
              <a:t>  «Методология и технологии реализации ФГОС обучающихся с ОВЗ в условиях общеобразовательной и специальной (коррекционной) школы», РГПУ им. </a:t>
            </a:r>
            <a:r>
              <a:rPr lang="ru-RU" dirty="0" err="1"/>
              <a:t>А.И.Герцена</a:t>
            </a:r>
            <a:r>
              <a:rPr lang="ru-RU" dirty="0"/>
              <a:t>,  72ч.</a:t>
            </a:r>
          </a:p>
          <a:p>
            <a:pPr marL="0" indent="0">
              <a:lnSpc>
                <a:spcPts val="1600"/>
              </a:lnSpc>
              <a:buNone/>
            </a:pPr>
            <a:r>
              <a:rPr lang="ru-RU" dirty="0"/>
              <a:t>  </a:t>
            </a:r>
          </a:p>
        </p:txBody>
      </p:sp>
      <p:pic>
        <p:nvPicPr>
          <p:cNvPr id="2050" name="Picture 2" descr="C:\Users\Учитель\Desktop\Воспитатель Татьяна Романовна\МО воспитателей\МО 2019-2020\Фото воспитателей\0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572" y="1664804"/>
            <a:ext cx="2981952" cy="35283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046569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F2C43F-E569-445D-B4F8-677DA4056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454968"/>
            <a:ext cx="8269560" cy="842190"/>
          </a:xfrm>
        </p:spPr>
        <p:txBody>
          <a:bodyPr/>
          <a:lstStyle/>
          <a:p>
            <a:r>
              <a:rPr lang="ru-RU" dirty="0"/>
              <a:t>Хонина Ирина Александровна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1086D5-162F-4D57-AC03-6C161400F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7728" y="1297158"/>
            <a:ext cx="7992888" cy="5084170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/>
              <a:t>Воспитатель первой квалификационной категории </a:t>
            </a:r>
            <a:r>
              <a:rPr lang="ru-RU" dirty="0"/>
              <a:t>(распоряжение Комитета по образованию от 04.05.2017 № 1604-р)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/>
              <a:t>Педагог-организатор первой квалификационной категории </a:t>
            </a:r>
            <a:r>
              <a:rPr lang="ru-RU" dirty="0"/>
              <a:t>(распоряжение Комитета по образованию от 15.10.2014 № 4658-р)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b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/>
              <a:t>   Образование</a:t>
            </a:r>
            <a:r>
              <a:rPr lang="ru-RU" dirty="0"/>
              <a:t>: ЧОУВО «Институт специальной педагогики и психологии», специальная психология, 2015 г.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/>
              <a:t>Профессиональная переподготовка: </a:t>
            </a:r>
            <a:r>
              <a:rPr lang="ru-RU" dirty="0"/>
              <a:t>Федеральный институт повышения квалификации и  переподготовки, специальное (дефектологическое) образование, 580 часов, 2019 г.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b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/>
              <a:t>Общий трудовой стаж: </a:t>
            </a:r>
            <a:r>
              <a:rPr lang="ru-RU" dirty="0"/>
              <a:t>22 года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/>
              <a:t>Педагогический стаж </a:t>
            </a:r>
            <a:r>
              <a:rPr lang="ru-RU" dirty="0"/>
              <a:t>: 12 лет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/>
              <a:t>Стаж работы в ГБОУ №31: </a:t>
            </a:r>
            <a:r>
              <a:rPr lang="ru-RU" dirty="0"/>
              <a:t>9 лет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ru-RU" b="1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0E1A51A-74A7-488E-BEFE-3390369175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26" y="2023415"/>
            <a:ext cx="2182372" cy="363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0677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92" y="260648"/>
            <a:ext cx="8784976" cy="1143000"/>
          </a:xfrm>
        </p:spPr>
        <p:txBody>
          <a:bodyPr>
            <a:noAutofit/>
          </a:bodyPr>
          <a:lstStyle/>
          <a:p>
            <a:r>
              <a:rPr lang="ru-RU" dirty="0"/>
              <a:t>Шестакова Светлана Сергеевна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03712" y="1772816"/>
            <a:ext cx="8352928" cy="4689648"/>
          </a:xfrm>
        </p:spPr>
        <p:txBody>
          <a:bodyPr>
            <a:noAutofit/>
          </a:bodyPr>
          <a:lstStyle/>
          <a:p>
            <a:pPr marL="0" indent="0">
              <a:lnSpc>
                <a:spcPts val="1800"/>
              </a:lnSpc>
              <a:buNone/>
            </a:pPr>
            <a:r>
              <a:rPr lang="ru-RU" b="1" dirty="0"/>
              <a:t>Воспитатель </a:t>
            </a:r>
            <a:r>
              <a:rPr lang="ru-RU" dirty="0"/>
              <a:t>первой квалификационной категории (распоряжение Комитета по образованию от 07.02.2019 № 370-р)</a:t>
            </a:r>
          </a:p>
          <a:p>
            <a:pPr marL="0" indent="0">
              <a:lnSpc>
                <a:spcPts val="1800"/>
              </a:lnSpc>
              <a:buNone/>
            </a:pPr>
            <a:endParaRPr lang="ru-RU" dirty="0"/>
          </a:p>
          <a:p>
            <a:pPr marL="0" indent="0">
              <a:lnSpc>
                <a:spcPts val="1800"/>
              </a:lnSpc>
              <a:buNone/>
            </a:pPr>
            <a:r>
              <a:rPr lang="ru-RU" b="1" dirty="0"/>
              <a:t>Образование:</a:t>
            </a:r>
            <a:r>
              <a:rPr lang="ru-RU" dirty="0"/>
              <a:t> высшее, РГПУ им. А.И. Герцена, психолого-педагогический факультет, педагогическое специалист, образование, 2013г.</a:t>
            </a:r>
          </a:p>
          <a:p>
            <a:pPr marL="0" indent="0">
              <a:lnSpc>
                <a:spcPts val="1800"/>
              </a:lnSpc>
              <a:buNone/>
            </a:pPr>
            <a:r>
              <a:rPr lang="ru-RU" b="1" dirty="0"/>
              <a:t>Профессиональная переподготовка: </a:t>
            </a:r>
            <a:r>
              <a:rPr lang="ru-RU" dirty="0"/>
              <a:t>Федеральный институт повышения квалификации и  переподготовки, специальное (дефектологическое) образование, 580 часов, 2019 г.</a:t>
            </a:r>
          </a:p>
          <a:p>
            <a:pPr marL="0" indent="0">
              <a:buNone/>
            </a:pPr>
            <a:r>
              <a:rPr lang="ru-RU" b="1" dirty="0"/>
              <a:t>Общий трудовой стаж: </a:t>
            </a:r>
            <a:r>
              <a:rPr lang="ru-RU" dirty="0"/>
              <a:t>14 лет</a:t>
            </a:r>
          </a:p>
          <a:p>
            <a:pPr marL="0" indent="0">
              <a:lnSpc>
                <a:spcPts val="1800"/>
              </a:lnSpc>
              <a:buNone/>
            </a:pPr>
            <a:r>
              <a:rPr lang="ru-RU" b="1" dirty="0"/>
              <a:t>Педагогический стаж</a:t>
            </a:r>
            <a:r>
              <a:rPr lang="ru-RU" dirty="0"/>
              <a:t>: 8 лет</a:t>
            </a:r>
          </a:p>
          <a:p>
            <a:pPr marL="0" indent="0">
              <a:lnSpc>
                <a:spcPts val="1800"/>
              </a:lnSpc>
              <a:buNone/>
            </a:pPr>
            <a:r>
              <a:rPr lang="ru-RU" b="1" dirty="0"/>
              <a:t>Стаж работы в ГБОУ №31: </a:t>
            </a:r>
            <a:r>
              <a:rPr lang="ru-RU" dirty="0"/>
              <a:t>7 лет</a:t>
            </a:r>
          </a:p>
        </p:txBody>
      </p:sp>
      <p:pic>
        <p:nvPicPr>
          <p:cNvPr id="1026" name="Picture 2" descr="C:\Users\Учитель\Desktop\Воспитатель Татьяна Романовна\МО воспитателей\МО 2019-2020\Фото воспитателей\img_8431.jpg"/>
          <p:cNvPicPr>
            <a:picLocks noChangeAspect="1" noChangeArrowheads="1"/>
          </p:cNvPicPr>
          <p:nvPr/>
        </p:nvPicPr>
        <p:blipFill>
          <a:blip r:embed="rId2" cstate="print"/>
          <a:srcRect l="17450" t="15000" r="14301" b="22001"/>
          <a:stretch>
            <a:fillRect/>
          </a:stretch>
        </p:blipFill>
        <p:spPr bwMode="auto">
          <a:xfrm>
            <a:off x="499378" y="1889956"/>
            <a:ext cx="2860318" cy="39604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1384" y="438944"/>
            <a:ext cx="11161240" cy="1371600"/>
          </a:xfr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vert="horz" lIns="91440" tIns="45720" rIns="91440" bIns="45720" rtlCol="0" anchor="ctr" anchorCtr="1">
            <a:normAutofit/>
          </a:bodyPr>
          <a:lstStyle/>
          <a:p>
            <a:pPr lvl="0" algn="ctr">
              <a:lnSpc>
                <a:spcPct val="150000"/>
              </a:lnSpc>
            </a:pPr>
            <a:r>
              <a:rPr lang="en-US" sz="2400" b="1" cap="all" spc="-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Состав</a:t>
            </a:r>
            <a:r>
              <a:rPr lang="en-US" sz="2400" b="1" cap="all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2400" b="1" cap="all" spc="-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методического</a:t>
            </a:r>
            <a:r>
              <a:rPr lang="en-US" sz="2400" b="1" cap="all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2400" b="1" cap="all" spc="-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объединения</a:t>
            </a:r>
            <a:r>
              <a:rPr lang="en-US" sz="2400" b="1" cap="all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2400" b="1" cap="all" spc="-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воспитателей</a:t>
            </a:r>
            <a:r>
              <a:rPr lang="en-US" sz="2400" b="1" cap="all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br>
              <a:rPr lang="en-US" sz="2400" b="1" cap="all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</a:br>
            <a:r>
              <a:rPr lang="en-US" sz="2400" b="1" cap="all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на 202</a:t>
            </a:r>
            <a:r>
              <a:rPr lang="ru-RU" sz="2400" b="1" cap="all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2</a:t>
            </a:r>
            <a:r>
              <a:rPr lang="en-US" sz="2400" b="1" cap="all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-202</a:t>
            </a:r>
            <a:r>
              <a:rPr lang="ru-RU" sz="2400" b="1" cap="all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3</a:t>
            </a:r>
            <a:r>
              <a:rPr lang="en-US" sz="2400" b="1" cap="all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2400" b="1" cap="all" spc="-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учебный</a:t>
            </a:r>
            <a:r>
              <a:rPr lang="en-US" sz="2400" b="1" cap="all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2400" b="1" cap="all" spc="-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год</a:t>
            </a:r>
            <a:endParaRPr lang="en-US" sz="2400" b="1" cap="all" spc="-1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54CF3B3E-4342-49A4-A008-04763A9EC3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772816"/>
            <a:ext cx="11161240" cy="4525962"/>
          </a:xfrm>
        </p:spPr>
        <p:txBody>
          <a:bodyPr numCol="3">
            <a:normAutofit fontScale="85000" lnSpcReduction="10000"/>
          </a:bodyPr>
          <a:lstStyle/>
          <a:p>
            <a:r>
              <a:rPr lang="ru-RU" sz="1700" b="1" dirty="0"/>
              <a:t>Косенкова Анна Васильевна– председатель МО</a:t>
            </a:r>
          </a:p>
          <a:p>
            <a:r>
              <a:rPr lang="ru-RU" sz="1700" b="1" dirty="0"/>
              <a:t>Ложкина Арина Юрьевна – секретарь МО</a:t>
            </a:r>
          </a:p>
          <a:p>
            <a:pPr marL="0" indent="0">
              <a:buNone/>
            </a:pPr>
            <a:endParaRPr lang="ru-RU" sz="1600" b="1" dirty="0"/>
          </a:p>
          <a:p>
            <a:r>
              <a:rPr lang="ru-RU" sz="1700" dirty="0"/>
              <a:t>Алмазова Татьяна Юрьевна</a:t>
            </a:r>
          </a:p>
          <a:p>
            <a:r>
              <a:rPr lang="ru-RU" sz="1700" dirty="0"/>
              <a:t>Алхимова Любовь Владимировна</a:t>
            </a:r>
          </a:p>
          <a:p>
            <a:r>
              <a:rPr lang="ru-RU" sz="1700" dirty="0"/>
              <a:t>Андреева Наталья Кирилловна</a:t>
            </a:r>
          </a:p>
          <a:p>
            <a:r>
              <a:rPr lang="ru-RU" sz="1700" dirty="0" err="1"/>
              <a:t>Ахмадиева</a:t>
            </a:r>
            <a:r>
              <a:rPr lang="ru-RU" sz="1700" dirty="0"/>
              <a:t> Рената </a:t>
            </a:r>
            <a:r>
              <a:rPr lang="ru-RU" sz="1700" dirty="0" err="1"/>
              <a:t>Фаритовна</a:t>
            </a:r>
            <a:endParaRPr lang="ru-RU" sz="1700" dirty="0"/>
          </a:p>
          <a:p>
            <a:r>
              <a:rPr lang="ru-RU" sz="1700" dirty="0"/>
              <a:t>Бессмертная Вера Анатольевна</a:t>
            </a:r>
          </a:p>
          <a:p>
            <a:r>
              <a:rPr lang="ru-RU" sz="1700" dirty="0"/>
              <a:t>Вощило Анастасия Юрьевна</a:t>
            </a:r>
          </a:p>
          <a:p>
            <a:r>
              <a:rPr lang="ru-RU" sz="1700" dirty="0" err="1"/>
              <a:t>Гольденштейн</a:t>
            </a:r>
            <a:r>
              <a:rPr lang="ru-RU" sz="1700" dirty="0"/>
              <a:t> Ефим Яковлевич</a:t>
            </a:r>
          </a:p>
          <a:p>
            <a:r>
              <a:rPr lang="ru-RU" sz="1700" dirty="0"/>
              <a:t>Дашкевич Ирина Владимировна</a:t>
            </a:r>
          </a:p>
          <a:p>
            <a:r>
              <a:rPr lang="ru-RU" sz="1700" dirty="0"/>
              <a:t>Евдокимова Дарья Олеговна</a:t>
            </a:r>
          </a:p>
          <a:p>
            <a:r>
              <a:rPr lang="ru-RU" sz="1700" dirty="0"/>
              <a:t>Зеленкина Алиса Александровна</a:t>
            </a:r>
          </a:p>
          <a:p>
            <a:r>
              <a:rPr lang="ru-RU" sz="1700" dirty="0"/>
              <a:t>Измайлова Елена </a:t>
            </a:r>
            <a:r>
              <a:rPr lang="ru-RU" sz="1700" dirty="0" err="1"/>
              <a:t>Мавлютовна</a:t>
            </a:r>
            <a:endParaRPr lang="ru-RU" sz="1700" dirty="0"/>
          </a:p>
          <a:p>
            <a:r>
              <a:rPr lang="ru-RU" sz="1700" dirty="0"/>
              <a:t>Калиновская Мария Сергеевна</a:t>
            </a:r>
          </a:p>
          <a:p>
            <a:r>
              <a:rPr lang="ru-RU" sz="1700" dirty="0"/>
              <a:t>Кондрашова Анна Николаевна</a:t>
            </a:r>
          </a:p>
          <a:p>
            <a:r>
              <a:rPr lang="ru-RU" sz="1700" dirty="0" err="1"/>
              <a:t>Конашенко</a:t>
            </a:r>
            <a:r>
              <a:rPr lang="ru-RU" sz="1700" dirty="0"/>
              <a:t> Ксения Сергеевна</a:t>
            </a:r>
          </a:p>
          <a:p>
            <a:r>
              <a:rPr lang="ru-RU" sz="1700" dirty="0" err="1"/>
              <a:t>Коростелкина</a:t>
            </a:r>
            <a:r>
              <a:rPr lang="ru-RU" sz="1700" dirty="0"/>
              <a:t> Елена Николаевна</a:t>
            </a:r>
          </a:p>
          <a:p>
            <a:r>
              <a:rPr lang="ru-RU" sz="1700" dirty="0" err="1"/>
              <a:t>Лущик</a:t>
            </a:r>
            <a:r>
              <a:rPr lang="ru-RU" sz="1700" dirty="0"/>
              <a:t> Светлана Александровна</a:t>
            </a:r>
          </a:p>
          <a:p>
            <a:r>
              <a:rPr lang="ru-RU" sz="1700" dirty="0"/>
              <a:t>Никитина Светлана Павловна</a:t>
            </a:r>
          </a:p>
          <a:p>
            <a:r>
              <a:rPr lang="ru-RU" sz="1700" dirty="0"/>
              <a:t>Новикова Екатерина Фёдоровна</a:t>
            </a:r>
          </a:p>
          <a:p>
            <a:r>
              <a:rPr lang="ru-RU" sz="1700" dirty="0"/>
              <a:t>Овчинникова Татьяна Васильевна</a:t>
            </a:r>
          </a:p>
          <a:p>
            <a:r>
              <a:rPr lang="ru-RU" sz="1700" dirty="0"/>
              <a:t>Осиева Валерия Вячеславовна</a:t>
            </a:r>
          </a:p>
          <a:p>
            <a:r>
              <a:rPr lang="ru-RU" sz="1700" dirty="0" err="1"/>
              <a:t>Пантелюк</a:t>
            </a:r>
            <a:r>
              <a:rPr lang="ru-RU" sz="1700" dirty="0"/>
              <a:t> Анна Александровна</a:t>
            </a:r>
          </a:p>
          <a:p>
            <a:r>
              <a:rPr lang="ru-RU" sz="1700" dirty="0" err="1"/>
              <a:t>Пялова</a:t>
            </a:r>
            <a:r>
              <a:rPr lang="ru-RU" sz="1700" dirty="0"/>
              <a:t> Мария Павловна</a:t>
            </a:r>
          </a:p>
          <a:p>
            <a:r>
              <a:rPr lang="ru-RU" sz="1700" dirty="0"/>
              <a:t>Саламатова Анна Владимировна</a:t>
            </a:r>
          </a:p>
          <a:p>
            <a:r>
              <a:rPr lang="ru-RU" sz="1700" dirty="0"/>
              <a:t>Сидорова Людмила Георгиевна</a:t>
            </a:r>
          </a:p>
          <a:p>
            <a:r>
              <a:rPr lang="ru-RU" sz="1700" dirty="0"/>
              <a:t>Слободина Нина Григорьевна</a:t>
            </a:r>
          </a:p>
          <a:p>
            <a:r>
              <a:rPr lang="ru-RU" sz="1700" dirty="0"/>
              <a:t>Смирнова Александра Александровна</a:t>
            </a:r>
          </a:p>
          <a:p>
            <a:r>
              <a:rPr lang="ru-RU" sz="1700" dirty="0"/>
              <a:t>Симонова Ирина Дмитриевна</a:t>
            </a:r>
          </a:p>
          <a:p>
            <a:r>
              <a:rPr lang="ru-RU" sz="1700" dirty="0"/>
              <a:t>Станкевич Оксана </a:t>
            </a:r>
            <a:r>
              <a:rPr lang="ru-RU" sz="1700" dirty="0" err="1"/>
              <a:t>Брониславовна</a:t>
            </a:r>
            <a:endParaRPr lang="ru-RU" sz="1700" dirty="0"/>
          </a:p>
          <a:p>
            <a:r>
              <a:rPr lang="ru-RU" sz="1700" dirty="0"/>
              <a:t>Тимошенко Наталия Владимировна</a:t>
            </a:r>
          </a:p>
          <a:p>
            <a:r>
              <a:rPr lang="ru-RU" sz="1700" dirty="0" err="1"/>
              <a:t>Хагундокова</a:t>
            </a:r>
            <a:r>
              <a:rPr lang="ru-RU" sz="1700" dirty="0"/>
              <a:t> Анастасия Мухамедовна</a:t>
            </a:r>
          </a:p>
          <a:p>
            <a:r>
              <a:rPr lang="ru-RU" sz="1700" dirty="0"/>
              <a:t>Харламова Наталия Михайловна</a:t>
            </a:r>
          </a:p>
          <a:p>
            <a:r>
              <a:rPr lang="ru-RU" sz="1700" dirty="0"/>
              <a:t>Хонина Ирина Александровна</a:t>
            </a:r>
          </a:p>
          <a:p>
            <a:r>
              <a:rPr lang="ru-RU" sz="1700" dirty="0"/>
              <a:t>Шестакова Светлана Сергеевна</a:t>
            </a:r>
          </a:p>
          <a:p>
            <a:r>
              <a:rPr lang="ru-RU" sz="1700" dirty="0"/>
              <a:t>Шурыгина Полина Олеговна</a:t>
            </a:r>
          </a:p>
          <a:p>
            <a:r>
              <a:rPr lang="ru-RU" sz="1700" dirty="0"/>
              <a:t>Полищук Ирина Викторовна </a:t>
            </a:r>
          </a:p>
          <a:p>
            <a:r>
              <a:rPr lang="ru-RU" sz="1700" dirty="0"/>
              <a:t>Аристова Анастасия Владимировна </a:t>
            </a:r>
          </a:p>
          <a:p>
            <a:pPr marL="0" indent="0">
              <a:buNone/>
            </a:pPr>
            <a:endParaRPr lang="ru-RU" sz="1700" dirty="0"/>
          </a:p>
          <a:p>
            <a:pPr marL="342900" indent="-342900">
              <a:buFont typeface="+mj-lt"/>
              <a:buAutoNum type="arabicPeriod"/>
            </a:pPr>
            <a:endParaRPr lang="ru-RU" sz="1700" dirty="0"/>
          </a:p>
          <a:p>
            <a:pPr marL="342900" indent="-342900">
              <a:buFont typeface="+mj-lt"/>
              <a:buAutoNum type="arabicPeriod"/>
            </a:pP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2980089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75198-5A7E-41A9-B370-A1D4CBE8B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Шурыгина Полина Игоревна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FA0090-1D8B-448E-9863-58C35A7EC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9816" y="2103120"/>
            <a:ext cx="6685384" cy="3931920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Воспитатель </a:t>
            </a:r>
          </a:p>
          <a:p>
            <a:pPr marL="0" indent="0">
              <a:buNone/>
            </a:pPr>
            <a:endParaRPr lang="ru-RU" b="1" dirty="0"/>
          </a:p>
          <a:p>
            <a:pPr marL="0" indent="0">
              <a:lnSpc>
                <a:spcPts val="1600"/>
              </a:lnSpc>
              <a:buNone/>
            </a:pPr>
            <a:r>
              <a:rPr lang="ru-RU" b="1" dirty="0"/>
              <a:t>Образование</a:t>
            </a:r>
            <a:r>
              <a:rPr lang="ru-RU" dirty="0"/>
              <a:t>: РГПУ им. А.И. Герцена, факультет  коррекционной педагогики, специальное (дефектологическое) образование, бакалавр, 2018г. </a:t>
            </a:r>
          </a:p>
          <a:p>
            <a:pPr marL="0" indent="0">
              <a:buNone/>
            </a:pPr>
            <a:r>
              <a:rPr lang="ru-RU" b="1" dirty="0"/>
              <a:t>Общий трудовой стаж: </a:t>
            </a:r>
            <a:r>
              <a:rPr lang="ru-RU" dirty="0"/>
              <a:t>3 года</a:t>
            </a:r>
          </a:p>
          <a:p>
            <a:pPr marL="0" indent="0">
              <a:buNone/>
            </a:pPr>
            <a:r>
              <a:rPr lang="ru-RU" b="1" dirty="0"/>
              <a:t>Педагогический стаж </a:t>
            </a:r>
            <a:r>
              <a:rPr lang="ru-RU" dirty="0"/>
              <a:t>: 3 года</a:t>
            </a:r>
          </a:p>
          <a:p>
            <a:pPr marL="0" indent="0">
              <a:buNone/>
            </a:pPr>
            <a:r>
              <a:rPr lang="ru-RU" b="1" dirty="0"/>
              <a:t>Стаж работы в ГБОУ №31: </a:t>
            </a:r>
            <a:r>
              <a:rPr lang="ru-RU" sz="1600" dirty="0"/>
              <a:t>1 год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164330B-EFE2-447F-9217-996C60EE4C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2103120"/>
            <a:ext cx="2880320" cy="384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321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2"/>
          <p:cNvSpPr txBox="1">
            <a:spLocks noChangeArrowheads="1"/>
          </p:cNvSpPr>
          <p:nvPr/>
        </p:nvSpPr>
        <p:spPr bwMode="auto">
          <a:xfrm>
            <a:off x="818959" y="5844712"/>
            <a:ext cx="23001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Garamond" panose="02020404030301010803" pitchFamily="18" charset="0"/>
              </a:rPr>
              <a:t>Харламова</a:t>
            </a:r>
          </a:p>
          <a:p>
            <a:pPr algn="ctr"/>
            <a:r>
              <a:rPr lang="ru-RU" dirty="0">
                <a:latin typeface="Garamond" panose="02020404030301010803" pitchFamily="18" charset="0"/>
              </a:rPr>
              <a:t>Наталия Михайловна</a:t>
            </a:r>
          </a:p>
        </p:txBody>
      </p:sp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9148525" y="2757331"/>
            <a:ext cx="222208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dirty="0">
                <a:latin typeface="Garamond" panose="02020404030301010803" pitchFamily="18" charset="0"/>
              </a:rPr>
              <a:t>Саламатова</a:t>
            </a:r>
          </a:p>
          <a:p>
            <a:r>
              <a:rPr lang="ru-RU" dirty="0">
                <a:latin typeface="Garamond" panose="02020404030301010803" pitchFamily="18" charset="0"/>
              </a:rPr>
              <a:t>Анна Владимировна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484842" y="5844712"/>
            <a:ext cx="19639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err="1">
                <a:latin typeface="Garamond" panose="02020404030301010803" pitchFamily="18" charset="0"/>
              </a:rPr>
              <a:t>Коростелкина</a:t>
            </a:r>
            <a:endParaRPr lang="ru-RU" dirty="0">
              <a:latin typeface="Garamond" panose="02020404030301010803" pitchFamily="18" charset="0"/>
            </a:endParaRPr>
          </a:p>
          <a:p>
            <a:r>
              <a:rPr lang="ru-RU" dirty="0">
                <a:latin typeface="Garamond" panose="02020404030301010803" pitchFamily="18" charset="0"/>
              </a:rPr>
              <a:t>Елена Николаевна</a:t>
            </a:r>
          </a:p>
        </p:txBody>
      </p:sp>
      <p:pic>
        <p:nvPicPr>
          <p:cNvPr id="14" name="Picture 3" descr="C:\Users\Учитель\Desktop\Воспитатель Татьяна Романовна\МО воспитателей\МО 2019-2020\Фото воспитателей\IMG_6724-05-09-19-05-51.JPG"/>
          <p:cNvPicPr>
            <a:picLocks noChangeAspect="1" noChangeArrowheads="1"/>
          </p:cNvPicPr>
          <p:nvPr/>
        </p:nvPicPr>
        <p:blipFill>
          <a:blip r:embed="rId2" cstate="print"/>
          <a:srcRect t="8422"/>
          <a:stretch>
            <a:fillRect/>
          </a:stretch>
        </p:blipFill>
        <p:spPr bwMode="auto">
          <a:xfrm>
            <a:off x="6606548" y="3454338"/>
            <a:ext cx="1720588" cy="2340000"/>
          </a:xfrm>
          <a:prstGeom prst="rect">
            <a:avLst/>
          </a:prstGeom>
        </p:spPr>
      </p:pic>
      <p:sp>
        <p:nvSpPr>
          <p:cNvPr id="15" name="TextBox 8"/>
          <p:cNvSpPr txBox="1">
            <a:spLocks noChangeArrowheads="1"/>
          </p:cNvSpPr>
          <p:nvPr/>
        </p:nvSpPr>
        <p:spPr bwMode="auto">
          <a:xfrm>
            <a:off x="3629008" y="5844712"/>
            <a:ext cx="213109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 err="1">
                <a:latin typeface="Garamond" panose="02020404030301010803" pitchFamily="18" charset="0"/>
              </a:rPr>
              <a:t>Алмазова</a:t>
            </a:r>
            <a:endParaRPr lang="ru-RU" dirty="0">
              <a:latin typeface="Garamond" panose="02020404030301010803" pitchFamily="18" charset="0"/>
            </a:endParaRPr>
          </a:p>
          <a:p>
            <a:r>
              <a:rPr lang="ru-RU" dirty="0">
                <a:latin typeface="Garamond" panose="02020404030301010803" pitchFamily="18" charset="0"/>
              </a:rPr>
              <a:t>Татьяна Юрьевна</a:t>
            </a:r>
          </a:p>
        </p:txBody>
      </p:sp>
      <p:pic>
        <p:nvPicPr>
          <p:cNvPr id="16" name="Picture 7" descr="D:\Учитель\Рабочий стол\v1\image030.jpg"/>
          <p:cNvPicPr>
            <a:picLocks noChangeAspect="1" noChangeArrowheads="1"/>
          </p:cNvPicPr>
          <p:nvPr/>
        </p:nvPicPr>
        <p:blipFill rotWithShape="1">
          <a:blip r:embed="rId3" cstate="email"/>
          <a:srcRect t="3549" b="4299"/>
          <a:stretch/>
        </p:blipFill>
        <p:spPr bwMode="auto">
          <a:xfrm>
            <a:off x="3864862" y="3454338"/>
            <a:ext cx="1686755" cy="2340000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4FC96EA3-7F3F-4013-BD7A-D9784D2DB4AA}"/>
              </a:ext>
            </a:extLst>
          </p:cNvPr>
          <p:cNvSpPr/>
          <p:nvPr/>
        </p:nvSpPr>
        <p:spPr>
          <a:xfrm>
            <a:off x="6312081" y="2808007"/>
            <a:ext cx="24482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Сидорова </a:t>
            </a:r>
          </a:p>
          <a:p>
            <a:pPr algn="ctr"/>
            <a:r>
              <a:rPr lang="ru-RU" dirty="0"/>
              <a:t>Людмила Георгиевна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0FD55B9-FB1C-4513-BA56-50648CBEEE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6400" y="517245"/>
            <a:ext cx="2340000" cy="2340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51DEFE6-5712-47EA-9354-0FF4B32EA7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31" y="3454338"/>
            <a:ext cx="1755000" cy="2340000"/>
          </a:xfrm>
          <a:prstGeom prst="rect">
            <a:avLst/>
          </a:prstGeom>
        </p:spPr>
      </p:pic>
      <p:sp>
        <p:nvSpPr>
          <p:cNvPr id="26" name="TextBox 29">
            <a:extLst>
              <a:ext uri="{FF2B5EF4-FFF2-40B4-BE49-F238E27FC236}">
                <a16:creationId xmlns:a16="http://schemas.microsoft.com/office/drawing/2014/main" id="{8B7215B3-ACA6-4E4A-B29E-E71CAAD4C9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740" y="2857245"/>
            <a:ext cx="219576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/>
              <a:t>Косенкова</a:t>
            </a:r>
          </a:p>
          <a:p>
            <a:pPr algn="ctr"/>
            <a:r>
              <a:rPr lang="ru-RU" dirty="0"/>
              <a:t>Анна Васильевна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BD780BE0-59EF-4B05-8977-1249A7915B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120" y="517245"/>
            <a:ext cx="1755000" cy="23400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86BF88A-DBA9-4381-AB94-D5C5213C642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2917" t="34672" r="16188" b="26479"/>
          <a:stretch/>
        </p:blipFill>
        <p:spPr>
          <a:xfrm>
            <a:off x="9457310" y="506114"/>
            <a:ext cx="1822569" cy="2308524"/>
          </a:xfrm>
          <a:prstGeom prst="rect">
            <a:avLst/>
          </a:prstGeom>
        </p:spPr>
      </p:pic>
      <p:pic>
        <p:nvPicPr>
          <p:cNvPr id="19" name="Picture 2" descr="C:\Users\admin\Desktop\image-24-08-20-12-05.jpeg">
            <a:extLst>
              <a:ext uri="{FF2B5EF4-FFF2-40B4-BE49-F238E27FC236}">
                <a16:creationId xmlns:a16="http://schemas.microsoft.com/office/drawing/2014/main" id="{84217426-96E1-45D0-B71F-D9AE80435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22363" y="517245"/>
            <a:ext cx="1754854" cy="2340000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4AD9D33F-86EA-439A-8639-9780E2DF5DA3}"/>
              </a:ext>
            </a:extLst>
          </p:cNvPr>
          <p:cNvSpPr/>
          <p:nvPr/>
        </p:nvSpPr>
        <p:spPr>
          <a:xfrm>
            <a:off x="3689472" y="2857245"/>
            <a:ext cx="17798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/>
              <a:t>Ложкина</a:t>
            </a:r>
          </a:p>
          <a:p>
            <a:pPr algn="ctr"/>
            <a:r>
              <a:rPr lang="ru-RU" dirty="0"/>
              <a:t>Арина Юрьевна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1D0D974-45BB-4457-8C3C-3A53D74291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72875" y="3511672"/>
            <a:ext cx="2340000" cy="2340000"/>
          </a:xfrm>
          <a:prstGeom prst="rect">
            <a:avLst/>
          </a:prstGeom>
        </p:spPr>
      </p:pic>
      <p:sp>
        <p:nvSpPr>
          <p:cNvPr id="24" name="TextBox 2">
            <a:extLst>
              <a:ext uri="{FF2B5EF4-FFF2-40B4-BE49-F238E27FC236}">
                <a16:creationId xmlns:a16="http://schemas.microsoft.com/office/drawing/2014/main" id="{6579DE4E-78C5-4DDC-BEDB-FBE36AB9EA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4671" y="5867512"/>
            <a:ext cx="226978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dirty="0" err="1"/>
              <a:t>Пантелюк</a:t>
            </a:r>
            <a:endParaRPr lang="ru-RU" dirty="0"/>
          </a:p>
          <a:p>
            <a:pPr algn="ctr"/>
            <a:r>
              <a:rPr lang="ru-RU" dirty="0"/>
              <a:t>Анна Александровна</a:t>
            </a:r>
          </a:p>
        </p:txBody>
      </p:sp>
    </p:spTree>
    <p:extLst>
      <p:ext uri="{BB962C8B-B14F-4D97-AF65-F5344CB8AC3E}">
        <p14:creationId xmlns:p14="http://schemas.microsoft.com/office/powerpoint/2010/main" val="4141848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6" name="TextBox 27"/>
          <p:cNvSpPr txBox="1">
            <a:spLocks noChangeArrowheads="1"/>
          </p:cNvSpPr>
          <p:nvPr/>
        </p:nvSpPr>
        <p:spPr bwMode="auto">
          <a:xfrm>
            <a:off x="7739063" y="4429125"/>
            <a:ext cx="2423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>
                <a:latin typeface="Franklin Gothic Book" pitchFamily="34" charset="0"/>
              </a:rPr>
              <a:t>.</a:t>
            </a:r>
          </a:p>
        </p:txBody>
      </p:sp>
      <p:sp>
        <p:nvSpPr>
          <p:cNvPr id="16409" name="TextBox 30"/>
          <p:cNvSpPr txBox="1">
            <a:spLocks noChangeArrowheads="1"/>
          </p:cNvSpPr>
          <p:nvPr/>
        </p:nvSpPr>
        <p:spPr bwMode="auto">
          <a:xfrm>
            <a:off x="5519738" y="6453189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dirty="0">
              <a:latin typeface="Franklin Gothic Book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784531" y="2982336"/>
            <a:ext cx="23703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/>
              <a:t>Ахмедиева</a:t>
            </a:r>
            <a:r>
              <a:rPr lang="ru-RU" dirty="0"/>
              <a:t> </a:t>
            </a:r>
          </a:p>
          <a:p>
            <a:pPr algn="ctr"/>
            <a:r>
              <a:rPr lang="ru-RU" dirty="0"/>
              <a:t>Рената </a:t>
            </a:r>
            <a:r>
              <a:rPr lang="ru-RU" dirty="0" err="1"/>
              <a:t>Фаритовна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408052" y="2982336"/>
            <a:ext cx="27363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Дашкевич </a:t>
            </a:r>
          </a:p>
          <a:p>
            <a:pPr algn="ctr"/>
            <a:r>
              <a:rPr lang="ru-RU" dirty="0"/>
              <a:t>Ирина Владимировна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068009" y="2982336"/>
            <a:ext cx="28803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/>
              <a:t>Лущик</a:t>
            </a:r>
            <a:r>
              <a:rPr lang="ru-RU" dirty="0"/>
              <a:t> </a:t>
            </a:r>
          </a:p>
          <a:p>
            <a:pPr algn="ctr"/>
            <a:r>
              <a:rPr lang="ru-RU" dirty="0"/>
              <a:t>Светлана Александровна</a:t>
            </a:r>
          </a:p>
        </p:txBody>
      </p:sp>
      <p:pic>
        <p:nvPicPr>
          <p:cNvPr id="17" name="Picture 8" descr="D:\Учитель\Рабочий стол\v1\image024.jpg">
            <a:extLst>
              <a:ext uri="{FF2B5EF4-FFF2-40B4-BE49-F238E27FC236}">
                <a16:creationId xmlns:a16="http://schemas.microsoft.com/office/drawing/2014/main" id="{FB5837AF-DB64-4F66-B1F6-0E5981092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9354348" y="530175"/>
            <a:ext cx="1604572" cy="2340000"/>
          </a:xfrm>
          <a:prstGeom prst="rect">
            <a:avLst/>
          </a:prstGeom>
        </p:spPr>
      </p:pic>
      <p:sp>
        <p:nvSpPr>
          <p:cNvPr id="18" name="TextBox 28">
            <a:extLst>
              <a:ext uri="{FF2B5EF4-FFF2-40B4-BE49-F238E27FC236}">
                <a16:creationId xmlns:a16="http://schemas.microsoft.com/office/drawing/2014/main" id="{8B8EBA48-FD79-4EBC-84C3-B5377AA0A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8681" y="2982336"/>
            <a:ext cx="226404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/>
              <a:t>Бессмертная </a:t>
            </a:r>
          </a:p>
          <a:p>
            <a:pPr algn="ctr"/>
            <a:r>
              <a:rPr lang="ru-RU" dirty="0"/>
              <a:t>Вера Анатольевна</a:t>
            </a:r>
            <a:endParaRPr lang="ru-RU" sz="2000" dirty="0"/>
          </a:p>
        </p:txBody>
      </p:sp>
      <p:pic>
        <p:nvPicPr>
          <p:cNvPr id="19" name="Picture 4" descr="D:\Учитель\Рабочий стол\v1\av.jpg">
            <a:extLst>
              <a:ext uri="{FF2B5EF4-FFF2-40B4-BE49-F238E27FC236}">
                <a16:creationId xmlns:a16="http://schemas.microsoft.com/office/drawing/2014/main" id="{3FD83B91-551F-407C-AF45-0EAEF4EFB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098576" y="3648917"/>
            <a:ext cx="1526088" cy="2340000"/>
          </a:xfrm>
          <a:prstGeom prst="rect">
            <a:avLst/>
          </a:prstGeom>
        </p:spPr>
      </p:pic>
      <p:sp>
        <p:nvSpPr>
          <p:cNvPr id="20" name="TextBox 15">
            <a:extLst>
              <a:ext uri="{FF2B5EF4-FFF2-40B4-BE49-F238E27FC236}">
                <a16:creationId xmlns:a16="http://schemas.microsoft.com/office/drawing/2014/main" id="{56DBC756-C756-45EC-B091-23A1368AE6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1269" y="5937815"/>
            <a:ext cx="223224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/>
              <a:t>Андреева </a:t>
            </a:r>
          </a:p>
          <a:p>
            <a:pPr algn="ctr"/>
            <a:r>
              <a:rPr lang="ru-RU" dirty="0"/>
              <a:t>Наталья Кирилловна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801DB08-3286-44F5-BD51-D70812A5CB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8145"/>
          <a:stretch/>
        </p:blipFill>
        <p:spPr>
          <a:xfrm>
            <a:off x="1121219" y="3648917"/>
            <a:ext cx="1856138" cy="2340000"/>
          </a:xfrm>
          <a:prstGeom prst="rect">
            <a:avLst/>
          </a:prstGeom>
        </p:spPr>
      </p:pic>
      <p:sp>
        <p:nvSpPr>
          <p:cNvPr id="22" name="TextBox 2">
            <a:extLst>
              <a:ext uri="{FF2B5EF4-FFF2-40B4-BE49-F238E27FC236}">
                <a16:creationId xmlns:a16="http://schemas.microsoft.com/office/drawing/2014/main" id="{3D81C9C9-38E9-488A-A5D4-5CD3FDCC2F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5210" y="5937815"/>
            <a:ext cx="213970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/>
              <a:t>Кондрашова</a:t>
            </a:r>
          </a:p>
          <a:p>
            <a:pPr algn="ctr"/>
            <a:r>
              <a:rPr lang="ru-RU" dirty="0"/>
              <a:t> Анна Николаевна</a:t>
            </a:r>
          </a:p>
        </p:txBody>
      </p:sp>
      <p:sp>
        <p:nvSpPr>
          <p:cNvPr id="23" name="TextBox 29">
            <a:extLst>
              <a:ext uri="{FF2B5EF4-FFF2-40B4-BE49-F238E27FC236}">
                <a16:creationId xmlns:a16="http://schemas.microsoft.com/office/drawing/2014/main" id="{AD6767FF-0250-4DCF-ADAD-F4C93E0A6F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8114" y="5937815"/>
            <a:ext cx="221629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 err="1"/>
              <a:t>Слободина</a:t>
            </a:r>
            <a:r>
              <a:rPr lang="ru-RU" dirty="0"/>
              <a:t> </a:t>
            </a:r>
          </a:p>
          <a:p>
            <a:pPr algn="ctr"/>
            <a:r>
              <a:rPr lang="ru-RU" dirty="0"/>
              <a:t>Нина Григорьевна</a:t>
            </a:r>
          </a:p>
        </p:txBody>
      </p:sp>
      <p:pic>
        <p:nvPicPr>
          <p:cNvPr id="24" name="Picture 5" descr="D:\Учитель\Рабочий стол\v1\image004.jpg">
            <a:extLst>
              <a:ext uri="{FF2B5EF4-FFF2-40B4-BE49-F238E27FC236}">
                <a16:creationId xmlns:a16="http://schemas.microsoft.com/office/drawing/2014/main" id="{52E4AE93-3046-4DD4-BF5A-E242CB483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5883" y="3648917"/>
            <a:ext cx="1640022" cy="2340000"/>
          </a:xfrm>
          <a:prstGeom prst="rect">
            <a:avLst/>
          </a:prstGeom>
        </p:spPr>
      </p:pic>
      <p:pic>
        <p:nvPicPr>
          <p:cNvPr id="26" name="Picture 2" descr="C:\Users\admin\Desktop\Евдокимова Д.О..jpg">
            <a:extLst>
              <a:ext uri="{FF2B5EF4-FFF2-40B4-BE49-F238E27FC236}">
                <a16:creationId xmlns:a16="http://schemas.microsoft.com/office/drawing/2014/main" id="{F4237866-7AF4-4107-BD8C-01D367A198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23991" t="21584" r="8527" b="17731"/>
          <a:stretch/>
        </p:blipFill>
        <p:spPr bwMode="auto">
          <a:xfrm>
            <a:off x="9507124" y="3648917"/>
            <a:ext cx="1563659" cy="2340000"/>
          </a:xfrm>
          <a:prstGeom prst="rect">
            <a:avLst/>
          </a:prstGeom>
        </p:spPr>
      </p:pic>
      <p:sp>
        <p:nvSpPr>
          <p:cNvPr id="27" name="TextBox 29">
            <a:extLst>
              <a:ext uri="{FF2B5EF4-FFF2-40B4-BE49-F238E27FC236}">
                <a16:creationId xmlns:a16="http://schemas.microsoft.com/office/drawing/2014/main" id="{BDEE50EA-AE8F-4CB4-BAAB-63ECC90CCC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6172" y="5937815"/>
            <a:ext cx="237626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/>
              <a:t>Евдокимова</a:t>
            </a:r>
          </a:p>
          <a:p>
            <a:pPr algn="ctr"/>
            <a:r>
              <a:rPr lang="ru-RU" dirty="0"/>
              <a:t>Дарья Олеговна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E4F90D9-74AD-47BD-AA89-5C02CA0B62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5883" y="542951"/>
            <a:ext cx="1438349" cy="245614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592382B-FC8D-4989-913A-913FEA4A63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4002" y="407307"/>
            <a:ext cx="2262393" cy="256490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FBB983A-E2E5-4316-AC9B-F6DF6C6B80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56733" y="732872"/>
            <a:ext cx="2751790" cy="205954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F:\фото воспитатели\ovchinikov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51929" y="543795"/>
            <a:ext cx="1560000" cy="2340000"/>
          </a:xfrm>
          <a:prstGeom prst="rect">
            <a:avLst/>
          </a:prstGeom>
        </p:spPr>
      </p:pic>
      <p:sp>
        <p:nvSpPr>
          <p:cNvPr id="24" name="TextBox 2"/>
          <p:cNvSpPr txBox="1">
            <a:spLocks noChangeArrowheads="1"/>
          </p:cNvSpPr>
          <p:nvPr/>
        </p:nvSpPr>
        <p:spPr bwMode="auto">
          <a:xfrm>
            <a:off x="9227798" y="2883795"/>
            <a:ext cx="207460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dirty="0" err="1"/>
              <a:t>Овчинникова</a:t>
            </a:r>
            <a:endParaRPr lang="ru-RU" dirty="0"/>
          </a:p>
          <a:p>
            <a:pPr algn="ctr"/>
            <a:r>
              <a:rPr lang="ru-RU" dirty="0"/>
              <a:t>Татьяна Васильевна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639517" y="2871109"/>
            <a:ext cx="19096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/>
              <a:t>Шурыгина </a:t>
            </a:r>
          </a:p>
          <a:p>
            <a:pPr algn="ctr"/>
            <a:r>
              <a:rPr lang="ru-RU" dirty="0"/>
              <a:t>Полина Олеговна</a:t>
            </a:r>
          </a:p>
        </p:txBody>
      </p:sp>
      <p:sp>
        <p:nvSpPr>
          <p:cNvPr id="22" name="TextBox 7"/>
          <p:cNvSpPr txBox="1">
            <a:spLocks noChangeArrowheads="1"/>
          </p:cNvSpPr>
          <p:nvPr/>
        </p:nvSpPr>
        <p:spPr bwMode="auto">
          <a:xfrm>
            <a:off x="3583451" y="5891582"/>
            <a:ext cx="251939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/>
              <a:t>Шестакова</a:t>
            </a:r>
          </a:p>
          <a:p>
            <a:pPr algn="ctr"/>
            <a:r>
              <a:rPr lang="ru-RU" dirty="0"/>
              <a:t>Светлана Сергеевна</a:t>
            </a:r>
          </a:p>
        </p:txBody>
      </p:sp>
      <p:pic>
        <p:nvPicPr>
          <p:cNvPr id="14" name="Picture 2" descr="C:\Users\Учитель\Desktop\Воспитатель Татьяна Романовна\МО воспитателей\МО 2019-2020\Фото воспитателей\img_8431.jpg"/>
          <p:cNvPicPr>
            <a:picLocks noChangeAspect="1" noChangeArrowheads="1"/>
          </p:cNvPicPr>
          <p:nvPr/>
        </p:nvPicPr>
        <p:blipFill>
          <a:blip r:embed="rId3" cstate="print"/>
          <a:srcRect l="17450" t="15000" r="14301" b="22001"/>
          <a:stretch>
            <a:fillRect/>
          </a:stretch>
        </p:blipFill>
        <p:spPr bwMode="auto">
          <a:xfrm>
            <a:off x="3965242" y="3551582"/>
            <a:ext cx="1690000" cy="2340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544917" y="2853417"/>
            <a:ext cx="25579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/>
              <a:t>Конашенко</a:t>
            </a:r>
            <a:r>
              <a:rPr lang="ru-RU" dirty="0"/>
              <a:t> </a:t>
            </a:r>
          </a:p>
          <a:p>
            <a:pPr algn="ctr"/>
            <a:r>
              <a:rPr lang="ru-RU" dirty="0"/>
              <a:t>Ксения Сергеевна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6C43D99-E873-4658-8160-5529EA3319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795" y="476322"/>
            <a:ext cx="1755000" cy="2340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11B5BA2-4BEE-43CA-9297-84336424DF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863" y="532322"/>
            <a:ext cx="1754999" cy="2340000"/>
          </a:xfrm>
          <a:prstGeom prst="rect">
            <a:avLst/>
          </a:prstGeom>
        </p:spPr>
      </p:pic>
      <p:sp>
        <p:nvSpPr>
          <p:cNvPr id="21" name="TextBox 31">
            <a:extLst>
              <a:ext uri="{FF2B5EF4-FFF2-40B4-BE49-F238E27FC236}">
                <a16:creationId xmlns:a16="http://schemas.microsoft.com/office/drawing/2014/main" id="{DB2FFEC9-519E-4141-8540-B1EF34BEC7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4921" y="5823406"/>
            <a:ext cx="283401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/>
              <a:t>Смирнова </a:t>
            </a:r>
          </a:p>
          <a:p>
            <a:pPr algn="ctr"/>
            <a:r>
              <a:rPr lang="ru-RU" dirty="0"/>
              <a:t>Александра Александровна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50625D7-03EF-4989-843E-1547298782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769" y="2817790"/>
            <a:ext cx="259127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/>
              <a:t>Измайлова</a:t>
            </a:r>
          </a:p>
          <a:p>
            <a:pPr algn="ctr"/>
            <a:r>
              <a:rPr lang="ru-RU" dirty="0"/>
              <a:t>Елена </a:t>
            </a:r>
            <a:r>
              <a:rPr lang="ru-RU" dirty="0" err="1"/>
              <a:t>Мавлютовна</a:t>
            </a:r>
            <a:endParaRPr lang="ru-RU" dirty="0"/>
          </a:p>
        </p:txBody>
      </p:sp>
      <p:pic>
        <p:nvPicPr>
          <p:cNvPr id="27" name="Picture 2" descr="C:\Users\Учитель\Desktop\Воспитатель Татьяна Романовна\МО воспитателей\МО 2019-2020\Фото воспитателей\IMG_6725-05-09-19-05-51.JPG">
            <a:extLst>
              <a:ext uri="{FF2B5EF4-FFF2-40B4-BE49-F238E27FC236}">
                <a16:creationId xmlns:a16="http://schemas.microsoft.com/office/drawing/2014/main" id="{8935972B-FD4B-406B-AE1D-011B64701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25761" t="12123" r="25747"/>
          <a:stretch>
            <a:fillRect/>
          </a:stretch>
        </p:blipFill>
        <p:spPr bwMode="auto">
          <a:xfrm>
            <a:off x="1080068" y="532322"/>
            <a:ext cx="1721659" cy="2340000"/>
          </a:xfrm>
          <a:prstGeom prst="rect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E4445852-7E21-4FA1-A759-5C4FDB28F697}"/>
              </a:ext>
            </a:extLst>
          </p:cNvPr>
          <p:cNvSpPr/>
          <p:nvPr/>
        </p:nvSpPr>
        <p:spPr>
          <a:xfrm>
            <a:off x="1111442" y="5898536"/>
            <a:ext cx="23166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/>
              <a:t>Осиева </a:t>
            </a:r>
          </a:p>
          <a:p>
            <a:pPr algn="ctr"/>
            <a:r>
              <a:rPr lang="ru-RU" dirty="0"/>
              <a:t>Валерия Вячеславовна</a:t>
            </a:r>
          </a:p>
        </p:txBody>
      </p:sp>
      <p:sp>
        <p:nvSpPr>
          <p:cNvPr id="18" name="TextBox 7">
            <a:extLst>
              <a:ext uri="{FF2B5EF4-FFF2-40B4-BE49-F238E27FC236}">
                <a16:creationId xmlns:a16="http://schemas.microsoft.com/office/drawing/2014/main" id="{8935860F-6FD2-4C0E-BAEC-20F0FEE4C4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4663" y="5823406"/>
            <a:ext cx="251939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 err="1"/>
              <a:t>Пялова</a:t>
            </a:r>
            <a:r>
              <a:rPr lang="ru-RU" dirty="0"/>
              <a:t> </a:t>
            </a:r>
          </a:p>
          <a:p>
            <a:pPr algn="ctr"/>
            <a:r>
              <a:rPr lang="ru-RU" dirty="0"/>
              <a:t>Мария Павловна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02F454A-17CD-42E6-8DC6-DB2ED5E35E8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459" t="5406" r="13273" b="13710"/>
          <a:stretch/>
        </p:blipFill>
        <p:spPr>
          <a:xfrm>
            <a:off x="9257636" y="3483406"/>
            <a:ext cx="2148587" cy="2340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5A2E4B2-1F4F-40D6-BB0B-BF3A6A17AF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1442" y="3457286"/>
            <a:ext cx="1896806" cy="244256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12644D2-0463-4F2F-B247-EDF4C8877A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92086" y="3449014"/>
            <a:ext cx="1768027" cy="244256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7839" y="5842138"/>
            <a:ext cx="24482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Никитина</a:t>
            </a:r>
          </a:p>
          <a:p>
            <a:pPr algn="ctr"/>
            <a:r>
              <a:rPr lang="ru-RU" dirty="0"/>
              <a:t>Светлана Павловна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091692" y="2715199"/>
            <a:ext cx="19168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err="1"/>
              <a:t>Гольденштейн</a:t>
            </a:r>
            <a:r>
              <a:rPr lang="ru-RU" dirty="0"/>
              <a:t> </a:t>
            </a:r>
          </a:p>
          <a:p>
            <a:pPr algn="ctr"/>
            <a:r>
              <a:rPr lang="ru-RU" dirty="0"/>
              <a:t>Ефим  Яковлевич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12750" y="2756485"/>
            <a:ext cx="2808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/>
              <a:t>Хагундокова</a:t>
            </a:r>
            <a:r>
              <a:rPr lang="ru-RU" dirty="0"/>
              <a:t> </a:t>
            </a:r>
          </a:p>
          <a:p>
            <a:pPr algn="ctr"/>
            <a:r>
              <a:rPr lang="ru-RU" dirty="0"/>
              <a:t>Анастасия Мухамедовна</a:t>
            </a:r>
          </a:p>
        </p:txBody>
      </p:sp>
      <p:pic>
        <p:nvPicPr>
          <p:cNvPr id="5" name="Picture 2" descr="https://i04.fotocdn.net/s102/9561eedf42262195/user_s/215726732.jpg">
            <a:extLst>
              <a:ext uri="{FF2B5EF4-FFF2-40B4-BE49-F238E27FC236}">
                <a16:creationId xmlns:a16="http://schemas.microsoft.com/office/drawing/2014/main" id="{496228FA-5500-4767-AE99-CDDA8AE88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874" y="405933"/>
            <a:ext cx="2340000" cy="2340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BF0A75D-1888-491E-8588-162B7B495D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0" t="12579" r="8980" b="9948"/>
          <a:stretch/>
        </p:blipFill>
        <p:spPr>
          <a:xfrm>
            <a:off x="995999" y="405933"/>
            <a:ext cx="1813876" cy="2340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BD80CB0-02E8-4BEC-957A-125C1AD70E5F}"/>
              </a:ext>
            </a:extLst>
          </p:cNvPr>
          <p:cNvSpPr/>
          <p:nvPr/>
        </p:nvSpPr>
        <p:spPr>
          <a:xfrm>
            <a:off x="6858993" y="5863813"/>
            <a:ext cx="24482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Зеленкина Алиса Александровна</a:t>
            </a:r>
          </a:p>
        </p:txBody>
      </p:sp>
      <p:sp>
        <p:nvSpPr>
          <p:cNvPr id="8" name="AutoShape 2" descr="https://apf.mail.ru/cgi-bin/readmsg?id=15995808390884984371;0;0&amp;exif=1&amp;full=1&amp;x-email=tanya_romanets%40mail.ru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 descr="C:\Users\Admin\Downloads\nikitina_s.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093" y="3444898"/>
            <a:ext cx="1651764" cy="2340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ownloads\76cd6e3d-cbde-4a0c-a011-9ad1ba557aaf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260" y="3502138"/>
            <a:ext cx="1755000" cy="2340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:\фото воспитатели\1.jpg">
            <a:extLst>
              <a:ext uri="{FF2B5EF4-FFF2-40B4-BE49-F238E27FC236}">
                <a16:creationId xmlns:a16="http://schemas.microsoft.com/office/drawing/2014/main" id="{95771FF2-97D6-4CEE-9531-85F287708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71240" y="3402816"/>
            <a:ext cx="1755001" cy="2340000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1EBE79EC-12B3-4C16-8039-D65C3BD43E25}"/>
              </a:ext>
            </a:extLst>
          </p:cNvPr>
          <p:cNvSpPr/>
          <p:nvPr/>
        </p:nvSpPr>
        <p:spPr>
          <a:xfrm>
            <a:off x="3664512" y="5805736"/>
            <a:ext cx="24336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/>
              <a:t>Тимошенко</a:t>
            </a:r>
          </a:p>
          <a:p>
            <a:pPr algn="ctr"/>
            <a:r>
              <a:rPr lang="ru-RU" dirty="0"/>
              <a:t>Наталия Владимировна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42AE95D-480D-43C0-B939-048EB7158782}"/>
              </a:ext>
            </a:extLst>
          </p:cNvPr>
          <p:cNvSpPr/>
          <p:nvPr/>
        </p:nvSpPr>
        <p:spPr>
          <a:xfrm>
            <a:off x="9456178" y="2714779"/>
            <a:ext cx="23230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/>
              <a:t>Хонина</a:t>
            </a:r>
          </a:p>
          <a:p>
            <a:pPr algn="ctr"/>
            <a:r>
              <a:rPr lang="ru-RU" dirty="0"/>
              <a:t>Ирина Александровна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F4BCB45-47F2-43AE-B8C6-96AD302A88C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" t="4940" r="54614" b="14400"/>
          <a:stretch/>
        </p:blipFill>
        <p:spPr>
          <a:xfrm>
            <a:off x="7141873" y="405933"/>
            <a:ext cx="1651954" cy="2340000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12E201B8-EAD1-44E2-BD6F-6735F54A0DA8}"/>
              </a:ext>
            </a:extLst>
          </p:cNvPr>
          <p:cNvSpPr/>
          <p:nvPr/>
        </p:nvSpPr>
        <p:spPr>
          <a:xfrm>
            <a:off x="6882436" y="2745435"/>
            <a:ext cx="25010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err="1"/>
              <a:t>Алхимова</a:t>
            </a:r>
            <a:endParaRPr lang="ru-RU" dirty="0"/>
          </a:p>
          <a:p>
            <a:pPr algn="ctr"/>
            <a:r>
              <a:rPr lang="ru-RU" dirty="0"/>
              <a:t>Любовь Владимировна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DDD23CAE-EF1C-44E0-80B9-BE93DEC0F2E7}"/>
              </a:ext>
            </a:extLst>
          </p:cNvPr>
          <p:cNvSpPr/>
          <p:nvPr/>
        </p:nvSpPr>
        <p:spPr>
          <a:xfrm>
            <a:off x="9459988" y="5842138"/>
            <a:ext cx="240161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/>
              <a:t>Станкевич </a:t>
            </a:r>
          </a:p>
          <a:p>
            <a:pPr algn="ctr"/>
            <a:r>
              <a:rPr lang="ru-RU" dirty="0"/>
              <a:t>Оксана </a:t>
            </a:r>
            <a:r>
              <a:rPr lang="ru-RU" dirty="0" err="1"/>
              <a:t>Брониславовна</a:t>
            </a:r>
            <a:endParaRPr lang="ru-RU" dirty="0"/>
          </a:p>
          <a:p>
            <a:pPr algn="ctr"/>
            <a:endParaRPr lang="ru-RU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3D26BDF-79F8-405E-A7E7-305CC9D14E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9826" y="405933"/>
            <a:ext cx="1406177" cy="2340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D0BB4BA-B3FD-4080-BAF7-DFDDA65B383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812"/>
          <a:stretch/>
        </p:blipFill>
        <p:spPr>
          <a:xfrm>
            <a:off x="9456178" y="3443297"/>
            <a:ext cx="2323072" cy="2492896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авон">
  <a:themeElements>
    <a:clrScheme name="Савон">
      <a:dk1>
        <a:sysClr val="windowText" lastClr="000000"/>
      </a:dk1>
      <a:lt1>
        <a:sysClr val="window" lastClr="FFFFFF"/>
      </a:lt1>
      <a:dk2>
        <a:srgbClr val="736059"/>
      </a:dk2>
      <a:lt2>
        <a:srgbClr val="E7E0C7"/>
      </a:lt2>
      <a:accent1>
        <a:srgbClr val="92B0C8"/>
      </a:accent1>
      <a:accent2>
        <a:srgbClr val="E37C3D"/>
      </a:accent2>
      <a:accent3>
        <a:srgbClr val="A5AB81"/>
      </a:accent3>
      <a:accent4>
        <a:srgbClr val="E9B635"/>
      </a:accent4>
      <a:accent5>
        <a:srgbClr val="7BA79D"/>
      </a:accent5>
      <a:accent6>
        <a:srgbClr val="968C8C"/>
      </a:accent6>
      <a:hlink>
        <a:srgbClr val="F7A115"/>
      </a:hlink>
      <a:folHlink>
        <a:srgbClr val="969696"/>
      </a:folHlink>
    </a:clrScheme>
    <a:fontScheme name="Савон">
      <a:maj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аво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3F20CFC1-E34F-405B-AA49-5BE0E194F1B3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TM03457510[[fn=Савон]]</Template>
  <TotalTime>7372</TotalTime>
  <Words>3491</Words>
  <Application>Microsoft Office PowerPoint</Application>
  <PresentationFormat>Широкоэкранный</PresentationFormat>
  <Paragraphs>453</Paragraphs>
  <Slides>50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7" baseType="lpstr">
      <vt:lpstr>Arial</vt:lpstr>
      <vt:lpstr>Calibri</vt:lpstr>
      <vt:lpstr>Franklin Gothic Book</vt:lpstr>
      <vt:lpstr>Garamond</vt:lpstr>
      <vt:lpstr>Times New Roman</vt:lpstr>
      <vt:lpstr>Wingdings</vt:lpstr>
      <vt:lpstr>Савон</vt:lpstr>
      <vt:lpstr>Методическое объединение воспитателей</vt:lpstr>
      <vt:lpstr>Методическая тема объединения:  «Приоритетные направления к организации системы воспитательных мероприятий для приобщения воспитанников с нарушением слуха к культурным и гражданско-патриотическим ценностям» </vt:lpstr>
      <vt:lpstr>Цель работы методического объединения: организация системы воспитательных мероприятий, способствующих приобщению воспитанников к общечеловеческим ценностям.  </vt:lpstr>
      <vt:lpstr>Задачи работы: Воспитание гражданско-патриотической позиции; Выявление и развитие возможностей и способностей воспитанников через систему кружков, дополнительного образования, организацию общественно-полезной деятельности, организацию проектно-исследовательской деятельности; Организация системы воспитательных мероприятий, позволяющих воспитанникам использовать на практике полученные знания и усвоенные нормы поведения; Организация системы образовательной среды, включающей урочную, внеурочную и внешкольную деятельность и учитывающую историко-культурную, этническую и региональную специфику; Использование в образовательно-воспитательном процессе современных образовательных технологий; Достижение личностных, предметных и метапредметных результатов в обучении, воспитании и развитии воспитанников; Совершенствование работы по повышению уровня педагогического мастерства воспитателя.   </vt:lpstr>
      <vt:lpstr>Состав методического объединения воспитателей  на 2022-2023 учебный год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Образование педагогов:</vt:lpstr>
      <vt:lpstr>Председатель методического объединения </vt:lpstr>
      <vt:lpstr>Презентация PowerPoint</vt:lpstr>
      <vt:lpstr>Секретарь методического объединения </vt:lpstr>
      <vt:lpstr>Презентация PowerPoint</vt:lpstr>
      <vt:lpstr>Алхимова Любовь Владимировна</vt:lpstr>
      <vt:lpstr>Алмазова Татьяна Юрьевна</vt:lpstr>
      <vt:lpstr>Андреева Наталья Кирилловна</vt:lpstr>
      <vt:lpstr>Ахмадиева Рената Фаритовна</vt:lpstr>
      <vt:lpstr>Аристова Анастасия Владимировна</vt:lpstr>
      <vt:lpstr>Бессмертная Вера Анатольевна</vt:lpstr>
      <vt:lpstr>Вощило Анастасия Юрьевна </vt:lpstr>
      <vt:lpstr>Гольденштейн Ефим Яковлевич</vt:lpstr>
      <vt:lpstr>Дашкевич Ирина Владимировна</vt:lpstr>
      <vt:lpstr>Евдокимова Дарья Олеговна</vt:lpstr>
      <vt:lpstr>Зеленкина Алиса Александровна</vt:lpstr>
      <vt:lpstr>Измайлова Елена Мавлютовна</vt:lpstr>
      <vt:lpstr>Калиновская Мария Сергеевна</vt:lpstr>
      <vt:lpstr>Кондрашова Анна Николаевна</vt:lpstr>
      <vt:lpstr>Конашенко Ксения Сергеевна</vt:lpstr>
      <vt:lpstr>Коростелкина Елена Николаевна</vt:lpstr>
      <vt:lpstr>Лущик Светлана Александровна</vt:lpstr>
      <vt:lpstr>Никитина Светлана Павловна</vt:lpstr>
      <vt:lpstr>Новикова Екатерина Фёдоровна</vt:lpstr>
      <vt:lpstr>Овчинникова Татьяна Васильевна</vt:lpstr>
      <vt:lpstr>Осиева Валерия Вячеславовна</vt:lpstr>
      <vt:lpstr>Пантелюк Анна Александровна</vt:lpstr>
      <vt:lpstr>Пялова Мария Павловна</vt:lpstr>
      <vt:lpstr>Полищук Ирина Викторовна</vt:lpstr>
      <vt:lpstr>Саламатова Анна Владимировна</vt:lpstr>
      <vt:lpstr>Слободина Нина Григорьевна</vt:lpstr>
      <vt:lpstr>Смирнова Александра Александровна</vt:lpstr>
      <vt:lpstr>Симонова Ирина Дмитриевна</vt:lpstr>
      <vt:lpstr>Станкевич Оксана Брониславовна</vt:lpstr>
      <vt:lpstr>Тимошенко Наталия Владимировна</vt:lpstr>
      <vt:lpstr>Хагундокова Анастасия Мухамедовна</vt:lpstr>
      <vt:lpstr>Харламова Наталия Михайловна</vt:lpstr>
      <vt:lpstr>Хонина Ирина Александровна</vt:lpstr>
      <vt:lpstr>Шестакова Светлана Сергеевна</vt:lpstr>
      <vt:lpstr>Шурыгина Полина Игоревна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1253</cp:revision>
  <dcterms:created xsi:type="dcterms:W3CDTF">2014-06-02T09:15:09Z</dcterms:created>
  <dcterms:modified xsi:type="dcterms:W3CDTF">2022-09-13T15:00:22Z</dcterms:modified>
</cp:coreProperties>
</file>