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75" r:id="rId2"/>
    <p:sldId id="258" r:id="rId3"/>
    <p:sldId id="259" r:id="rId4"/>
    <p:sldId id="273" r:id="rId5"/>
    <p:sldId id="261" r:id="rId6"/>
    <p:sldId id="262" r:id="rId7"/>
    <p:sldId id="272" r:id="rId8"/>
    <p:sldId id="263" r:id="rId9"/>
    <p:sldId id="264" r:id="rId10"/>
    <p:sldId id="265" r:id="rId11"/>
    <p:sldId id="266" r:id="rId12"/>
    <p:sldId id="267" r:id="rId13"/>
    <p:sldId id="276" r:id="rId14"/>
    <p:sldId id="268" r:id="rId15"/>
    <p:sldId id="269" r:id="rId16"/>
    <p:sldId id="274" r:id="rId17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62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758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51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7122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677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926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7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782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59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86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249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14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396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565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156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354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306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609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B2C65E2-F83D-4D3E-8561-495FDB99407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331640" y="1412875"/>
            <a:ext cx="7632848" cy="295275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ПРОФОРИЕНТАЦИОННАЯ РАБОТА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ГБОУ школе-интернате № 31 Невского района Санкт-Петербурга</a:t>
            </a:r>
          </a:p>
        </p:txBody>
      </p:sp>
    </p:spTree>
    <p:extLst>
      <p:ext uri="{BB962C8B-B14F-4D97-AF65-F5344CB8AC3E}">
        <p14:creationId xmlns:p14="http://schemas.microsoft.com/office/powerpoint/2010/main" val="2863149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9" y="116632"/>
            <a:ext cx="7130752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/>
              <a:t>3)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Участие в «Ярмарке вакансий» </a:t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2018-2019, 2019-2020, 2021-2022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44" y="1450944"/>
            <a:ext cx="2744688" cy="20585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2008" y="1585531"/>
            <a:ext cx="2385789" cy="17893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388" y="1668042"/>
            <a:ext cx="2744688" cy="20585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8F70E7-00C4-4C09-8A5C-F15A997E7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4077072"/>
            <a:ext cx="2207337" cy="22073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3DA403-739A-409B-8380-1E242171FD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2188" y="3842133"/>
            <a:ext cx="1749435" cy="17494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A500277-A903-440A-A38E-2E0B43040D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0685" y="4523024"/>
            <a:ext cx="2063441" cy="20634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50FDEC-F2F4-4D89-9121-08CD3800F5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9316" y="3740103"/>
            <a:ext cx="2207337" cy="220733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4) Посещение олимпиады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профмастерства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среди инвалидов «Абилимпикс-2019»                  (мастер-классы)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69" y="1628800"/>
            <a:ext cx="3034681" cy="227601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1460" y="2153436"/>
            <a:ext cx="4197085" cy="31478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07704" y="4077072"/>
            <a:ext cx="3024336" cy="226825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1642194"/>
          </a:xfrm>
        </p:spPr>
        <p:txBody>
          <a:bodyPr>
            <a:normAutofit fontScale="90000"/>
          </a:bodyPr>
          <a:lstStyle/>
          <a:p>
            <a:r>
              <a:rPr lang="ru-RU" sz="3100" b="1" dirty="0"/>
              <a:t>5) 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Участие обучающихся в «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Абилимпиксе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-2020» </a:t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в компетенции «Обработка текста»: 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Алферьева Анжела – 2-е место, Васильев Никита – 3-е место,                 	                          </a:t>
            </a:r>
            <a:r>
              <a:rPr lang="ru-RU" sz="22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Бабуров Матвей - участник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		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96" y="2627911"/>
            <a:ext cx="3960442" cy="297033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7257" y="2313503"/>
            <a:ext cx="3173369" cy="23800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996952"/>
            <a:ext cx="2241415" cy="298855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685226-5FB6-468F-A8FF-85E40FFF7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260648"/>
            <a:ext cx="7560841" cy="576064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6)Участие обучающихся в «</a:t>
            </a:r>
            <a:r>
              <a:rPr lang="ru-RU" sz="28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Абилимпиксе</a:t>
            </a:r>
            <a:r>
              <a:rPr lang="ru-RU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 -2021</a:t>
            </a:r>
            <a:endParaRPr lang="ru-RU" dirty="0"/>
          </a:p>
        </p:txBody>
      </p:sp>
      <p:pic>
        <p:nvPicPr>
          <p:cNvPr id="1026" name="Picture 2" descr="http://school31.spb.ru/images/phocagallery/2021-2022/15.09.2021_abil/thumbs/phoca_thumb_l_img_01.jpg">
            <a:extLst>
              <a:ext uri="{FF2B5EF4-FFF2-40B4-BE49-F238E27FC236}">
                <a16:creationId xmlns:a16="http://schemas.microsoft.com/office/drawing/2014/main" id="{4C4835AA-574C-4AA9-8A75-F14F87D5F3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771" y="3961002"/>
            <a:ext cx="2511152" cy="251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chool31.spb.ru/images/phocagallery/2021-2022/15.09.2021_abil/thumbs/phoca_thumb_l_img_02.jpg">
            <a:extLst>
              <a:ext uri="{FF2B5EF4-FFF2-40B4-BE49-F238E27FC236}">
                <a16:creationId xmlns:a16="http://schemas.microsoft.com/office/drawing/2014/main" id="{F81324A2-5E8C-4AE6-93AC-0E5B9A53A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062" y="936104"/>
            <a:ext cx="2074540" cy="276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chool31.spb.ru/images/phocagallery/2021-2022/15.09.2021_abil/thumbs/phoca_thumb_l_img_03.jpg">
            <a:extLst>
              <a:ext uri="{FF2B5EF4-FFF2-40B4-BE49-F238E27FC236}">
                <a16:creationId xmlns:a16="http://schemas.microsoft.com/office/drawing/2014/main" id="{C0C72431-3566-4FAC-8ADE-F2C210CCB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076" y="919093"/>
            <a:ext cx="2074541" cy="276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chool31.spb.ru/images/phocagallery/2021-2022/15.09.2021_abil/thumbs/phoca_thumb_l_img_04.jpg">
            <a:extLst>
              <a:ext uri="{FF2B5EF4-FFF2-40B4-BE49-F238E27FC236}">
                <a16:creationId xmlns:a16="http://schemas.microsoft.com/office/drawing/2014/main" id="{539AFA07-9175-4F5C-9D00-EB42B1FCA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49918"/>
            <a:ext cx="2074539" cy="276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school31.spb.ru/images/phocagallery/2021-2022/15.09.2021_abil/thumbs/phoca_thumb_l_img_06.jpg">
            <a:extLst>
              <a:ext uri="{FF2B5EF4-FFF2-40B4-BE49-F238E27FC236}">
                <a16:creationId xmlns:a16="http://schemas.microsoft.com/office/drawing/2014/main" id="{8D65901D-0FBB-47C2-A4AC-C4F50F246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76" y="4234729"/>
            <a:ext cx="2614173" cy="196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school31.spb.ru/images/phocagallery/2021-2022/15.09.2021_abil/thumbs/phoca_thumb_l_img_07.jpg">
            <a:extLst>
              <a:ext uri="{FF2B5EF4-FFF2-40B4-BE49-F238E27FC236}">
                <a16:creationId xmlns:a16="http://schemas.microsoft.com/office/drawing/2014/main" id="{4271671A-D3BD-4210-B31A-FA8102112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234729"/>
            <a:ext cx="2618264" cy="196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565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7"/>
            <a:ext cx="7211144" cy="1366021"/>
          </a:xfrm>
        </p:spPr>
        <p:txBody>
          <a:bodyPr>
            <a:normAutofit fontScale="90000"/>
          </a:bodyPr>
          <a:lstStyle/>
          <a:p>
            <a:r>
              <a:rPr lang="ru-RU" sz="3100" b="1" dirty="0"/>
              <a:t>7) 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Участие в региональной олимпиаде по профориентации для обучающихся с ОВЗ</a:t>
            </a:r>
            <a:br>
              <a:rPr lang="ru-RU" sz="31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«Я выбираю путь» (2019-2020, 2020-2021)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43808" y="4721432"/>
            <a:ext cx="2506621" cy="172692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8000" y="2135859"/>
            <a:ext cx="2780928" cy="2085696"/>
          </a:xfrm>
          <a:prstGeom prst="rect">
            <a:avLst/>
          </a:prstGeom>
        </p:spPr>
      </p:pic>
      <p:pic>
        <p:nvPicPr>
          <p:cNvPr id="1026" name="Picture 2" descr="http://school31.spb.ru/images/phocagallery/2020-2021/17.02.21_proof/thumbs/phoca_thumb_l_img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405" y="1844824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899592" y="332656"/>
            <a:ext cx="7525271" cy="6336432"/>
          </a:xfrm>
        </p:spPr>
        <p:txBody>
          <a:bodyPr>
            <a:normAutofit fontScale="40000" lnSpcReduction="20000"/>
          </a:bodyPr>
          <a:lstStyle/>
          <a:p>
            <a:pPr lvl="0" algn="just">
              <a:buNone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8) </a:t>
            </a: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Беседы, круглые столы с обучающимися выпускных классов</a:t>
            </a:r>
            <a:r>
              <a:rPr lang="ru-RU" sz="4200" dirty="0">
                <a:latin typeface="Times New Roman" pitchFamily="18" charset="0"/>
                <a:cs typeface="Times New Roman" pitchFamily="18" charset="0"/>
              </a:rPr>
              <a:t> на тему выбора профессии, информирование их об учебных заведениях Санкт-Петербурга, где могут обучаться неслышащие студенты, знакомство с профессиями, которым обучают, условиями поступления и обучения. Созданы и ежегодно обновляются буклеты-памятки «Куда пойти учиться».  Проводится ежегодное городское ценностно-профориентационное тестирование обучающихся выпускных классов.</a:t>
            </a:r>
          </a:p>
          <a:p>
            <a:pPr lvl="0" algn="just">
              <a:buNone/>
            </a:pPr>
            <a:endParaRPr lang="ru-RU" sz="4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9) Работа с родителями</a:t>
            </a:r>
            <a:r>
              <a:rPr lang="ru-RU" sz="4200" dirty="0">
                <a:latin typeface="Times New Roman" pitchFamily="18" charset="0"/>
                <a:cs typeface="Times New Roman" pitchFamily="18" charset="0"/>
              </a:rPr>
              <a:t> - проведение родительских собраний по вопросам профориентации, групповых и индивидуальных консультаций, индивидуальных бесед педагогов с родителями школьников;</a:t>
            </a:r>
          </a:p>
          <a:p>
            <a:pPr algn="just">
              <a:buNone/>
            </a:pPr>
            <a:r>
              <a:rPr lang="ru-RU" sz="4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10) Работа с педагогами  </a:t>
            </a:r>
            <a:r>
              <a:rPr lang="ru-RU" sz="4200" dirty="0">
                <a:latin typeface="Times New Roman" pitchFamily="18" charset="0"/>
                <a:cs typeface="Times New Roman" pitchFamily="18" charset="0"/>
              </a:rPr>
              <a:t>заключается в оказании консультативной помощи педагогам  для проведения бесед с обучающимися и родителями.</a:t>
            </a: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4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4200" dirty="0">
                <a:latin typeface="Times New Roman" pitchFamily="18" charset="0"/>
                <a:cs typeface="Times New Roman" pitchFamily="18" charset="0"/>
              </a:rPr>
              <a:t>Вся работа по профориентации проводится в тесном сотрудничестве </a:t>
            </a: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социального педагога и педагога-психолога</a:t>
            </a:r>
            <a:r>
              <a:rPr lang="ru-RU" sz="4200" dirty="0">
                <a:latin typeface="Times New Roman" pitchFamily="18" charset="0"/>
                <a:cs typeface="Times New Roman" pitchFamily="18" charset="0"/>
              </a:rPr>
              <a:t>: при проведении </a:t>
            </a:r>
            <a:r>
              <a:rPr lang="ru-RU" sz="4200" dirty="0" err="1">
                <a:latin typeface="Times New Roman" pitchFamily="18" charset="0"/>
                <a:cs typeface="Times New Roman" pitchFamily="18" charset="0"/>
              </a:rPr>
              <a:t>профтестирования</a:t>
            </a:r>
            <a:r>
              <a:rPr lang="ru-RU" sz="4200" dirty="0">
                <a:latin typeface="Times New Roman" pitchFamily="18" charset="0"/>
                <a:cs typeface="Times New Roman" pitchFamily="18" charset="0"/>
              </a:rPr>
              <a:t> обучающихся выпускных классов, консультировании детей и родителей, подготовке к олимпиадам.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4294967295"/>
          </p:nvPr>
        </p:nvSpPr>
        <p:spPr>
          <a:xfrm>
            <a:off x="755576" y="1484784"/>
            <a:ext cx="7886774" cy="4104456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настоящее время в школе реализуется основной этап проекта «Школа жизни», целью которого является расширение возможности школы посредством формирования социокультурного пространства для успешного профессионального самоопределения обучающихся. 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 2021-2022 учебного года в новой Программе воспитания выделен целый модуль «Профориентация», что еще раз говорит о приоритетности профориентационной работы как залога успешной социализации выпускников с нарушениями слуха в условиях реализации ФГОС ООО.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Цели профориентации: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помочь школьникам сделать осознанный выбор профессии;</a:t>
            </a:r>
          </a:p>
          <a:p>
            <a:pPr lvl="0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сформировать психологическую готовность к совершению осознанного профессионального выбора, соответствующего индивидуальным особенностям каждой личности;</a:t>
            </a:r>
          </a:p>
          <a:p>
            <a:pPr lvl="0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повысить компетенции учащихся в области планирования карьеры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Задачи профориентации: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42415" y="1484784"/>
            <a:ext cx="6591985" cy="4426438"/>
          </a:xfrm>
        </p:spPr>
        <p:txBody>
          <a:bodyPr>
            <a:normAutofit fontScale="92500"/>
          </a:bodyPr>
          <a:lstStyle/>
          <a:p>
            <a:pPr lvl="0" algn="just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осознание своих желаний и возможностей;</a:t>
            </a:r>
          </a:p>
          <a:p>
            <a:pPr lvl="0" algn="just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исследование способностей, интересов, интеллектуальных и личностных особенностей;</a:t>
            </a:r>
          </a:p>
          <a:p>
            <a:pPr lvl="0" algn="just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знакомство с особенностями современного рынка труда;</a:t>
            </a:r>
          </a:p>
          <a:p>
            <a:pPr lvl="0" algn="just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ознакомление с основными принципами выбора профессии и планирования карьеры;</a:t>
            </a:r>
          </a:p>
          <a:p>
            <a:pPr lvl="0" algn="just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создание условий для практической пробы сил в различных видах деятельности. 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187624" y="476250"/>
            <a:ext cx="7165801" cy="564991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/>
              <a:t>  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Программа по профориентации является продолжением работы педагогического коллектива школы</a:t>
            </a: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на этапе начального образования (пропедевтический этап, 1—4 классы,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цель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которого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сформировать установку на труд как важнейшую деятельность и развить интерес к профессиям своих родителей и к наиболее распространенным профессиям,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 также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поисково-зондирующего этапа (5—7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.),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которого — перейти от общей ориентации на виды профессиональной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деятельности к выявлению первых профессиональных предпочтений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Профессиональная ориентация </a:t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включает в себя: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060848"/>
            <a:ext cx="8568952" cy="4065315"/>
          </a:xfrm>
        </p:spPr>
        <p:txBody>
          <a:bodyPr>
            <a:normAutofit/>
          </a:bodyPr>
          <a:lstStyle/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Профессиональное просвещение;</a:t>
            </a:r>
          </a:p>
          <a:p>
            <a:pPr lvl="0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Профессиональное консультирование; </a:t>
            </a:r>
          </a:p>
          <a:p>
            <a:pPr lvl="0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Психологическую поддержку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560840" cy="1426170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Особенности профориентационной работы с обучающимися, имеющими нарушения слуха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608512"/>
          </a:xfrm>
        </p:spPr>
        <p:txBody>
          <a:bodyPr/>
          <a:lstStyle/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максимальная наглядность;</a:t>
            </a:r>
          </a:p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адаптация словесного материала;</a:t>
            </a:r>
          </a:p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опора 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дактильную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и жестовую речь;</a:t>
            </a:r>
          </a:p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уточнение понимания;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индивидуальный гибкий подход</a:t>
            </a:r>
            <a:r>
              <a:rPr lang="ru-RU" sz="2400" dirty="0"/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196975"/>
            <a:ext cx="8460432" cy="4929188"/>
          </a:xfrm>
        </p:spPr>
        <p:txBody>
          <a:bodyPr/>
          <a:lstStyle/>
          <a:p>
            <a:pPr algn="ctr">
              <a:buNone/>
            </a:pPr>
            <a:r>
              <a:rPr lang="ru-RU" sz="4400" dirty="0"/>
              <a:t>  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Профориентационная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работа </a:t>
            </a:r>
          </a:p>
          <a:p>
            <a:pPr algn="ctr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в нашем образовательном учреждении проводится по следующим направлениям:</a:t>
            </a:r>
            <a:endParaRPr lang="ru-RU" sz="4000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35696" y="404664"/>
            <a:ext cx="6624736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/>
              <a:t>1)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Сотрудничество с колледжами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306794" y="1600200"/>
            <a:ext cx="3663544" cy="4525963"/>
          </a:xfrm>
        </p:spPr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Прием на территории школы педагогов колледжей, которые показывают и рассказывают о своих учебных заведениях, профессиях, условиях поступления и обучения </a:t>
            </a:r>
          </a:p>
          <a:p>
            <a:pPr algn="just">
              <a:buNone/>
            </a:pP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>
              <a:buNone/>
            </a:pP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     (2018-2019, 2019-2020: Невский колледж им.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Неболсина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, «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ПетроСтройСервис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»). </a:t>
            </a:r>
          </a:p>
          <a:p>
            <a:pPr algn="just">
              <a:buNone/>
            </a:pPr>
            <a:endParaRPr lang="ru-RU" sz="29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      В 2020-2021 учебном году в дистанционном режиме (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Мультицентр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г.Всеволожска)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9" y="1600200"/>
            <a:ext cx="2215514" cy="29486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0935" y="3350579"/>
            <a:ext cx="2784310" cy="208823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99635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2) Выезды в колледжи                                                   на Дни открытых дверей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472608"/>
          </a:xfrm>
        </p:spPr>
        <p:txBody>
          <a:bodyPr/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Художественно-профессиональный лицей  имени Карла Фаберже (2018-2019) 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Невский колледж им.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Неболсина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(2018-2019)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колледж «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ПетроСтройСервис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» (2020-2021) 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«Охтинский колледж» (2020-2021) 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34" y="2699569"/>
            <a:ext cx="2304256" cy="1728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6772" y="3789040"/>
            <a:ext cx="2395883" cy="23958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0708" y="4302294"/>
            <a:ext cx="2325428" cy="23254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97" y="4748904"/>
            <a:ext cx="2208246" cy="16561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28800"/>
            <a:ext cx="2585205" cy="193486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264</TotalTime>
  <Words>625</Words>
  <Application>Microsoft Office PowerPoint</Application>
  <PresentationFormat>Экран (4:3)</PresentationFormat>
  <Paragraphs>53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Century Gothic</vt:lpstr>
      <vt:lpstr>Times New Roman</vt:lpstr>
      <vt:lpstr>Wingdings 3</vt:lpstr>
      <vt:lpstr>Легкий дым</vt:lpstr>
      <vt:lpstr>ПРОФОРИЕНТАЦИОННАЯ РАБОТА  в ГБОУ школе-интернате № 31 Невского района Санкт-Петербурга</vt:lpstr>
      <vt:lpstr>Цели профориентации: </vt:lpstr>
      <vt:lpstr>Задачи профориентации: </vt:lpstr>
      <vt:lpstr>Презентация PowerPoint</vt:lpstr>
      <vt:lpstr>Профессиональная ориентация  включает в себя: </vt:lpstr>
      <vt:lpstr> Особенности профориентационной работы с обучающимися, имеющими нарушения слуха:</vt:lpstr>
      <vt:lpstr>Презентация PowerPoint</vt:lpstr>
      <vt:lpstr>1) Сотрудничество с колледжами </vt:lpstr>
      <vt:lpstr>2) Выезды в колледжи                                                   на Дни открытых дверей</vt:lpstr>
      <vt:lpstr>3) Участие в «Ярмарке вакансий»  2018-2019, 2019-2020, 2021-2022 </vt:lpstr>
      <vt:lpstr>4) Посещение олимпиады профмастерства среди инвалидов «Абилимпикс-2019»                  (мастер-классы)</vt:lpstr>
      <vt:lpstr>5) Участие обучающихся в «Абилимпиксе -2020»                      в компетенции «Обработка текста»:             Алферьева Анжела – 2-е место, Васильев Никита – 3-е место,                                            Бабуров Матвей - участник   </vt:lpstr>
      <vt:lpstr>6)Участие обучающихся в «Абилимпиксе -2021</vt:lpstr>
      <vt:lpstr>7) Участие в региональной олимпиаде по профориентации для обучающихся с ОВЗ  «Я выбираю путь» (2019-2020, 2020-2021)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Приоритетность профориентационной работы   как залог успешной социализации выпускников с нарушениями слуха  в условиях реализации ФГОС ООО. </dc:title>
  <dc:creator>z z</dc:creator>
  <cp:lastModifiedBy>admin</cp:lastModifiedBy>
  <cp:revision>27</cp:revision>
  <cp:lastPrinted>2021-03-25T07:12:14Z</cp:lastPrinted>
  <dcterms:created xsi:type="dcterms:W3CDTF">2021-03-24T23:49:01Z</dcterms:created>
  <dcterms:modified xsi:type="dcterms:W3CDTF">2021-11-25T11:11:10Z</dcterms:modified>
</cp:coreProperties>
</file>