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89" r:id="rId4"/>
    <p:sldId id="304" r:id="rId5"/>
    <p:sldId id="303" r:id="rId6"/>
    <p:sldId id="305" r:id="rId7"/>
    <p:sldId id="306" r:id="rId8"/>
    <p:sldId id="308" r:id="rId9"/>
    <p:sldId id="307" r:id="rId10"/>
    <p:sldId id="309" r:id="rId11"/>
    <p:sldId id="310" r:id="rId12"/>
    <p:sldId id="311" r:id="rId13"/>
    <p:sldId id="312" r:id="rId14"/>
    <p:sldId id="314" r:id="rId15"/>
    <p:sldId id="316" r:id="rId16"/>
    <p:sldId id="322" r:id="rId17"/>
    <p:sldId id="323" r:id="rId18"/>
    <p:sldId id="32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54525" y="2151727"/>
            <a:ext cx="823494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Своеобразие реализации </a:t>
            </a:r>
          </a:p>
          <a:p>
            <a:pPr algn="ctr"/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 коррекционной работы </a:t>
            </a:r>
          </a:p>
          <a:p>
            <a:pPr algn="ctr"/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уровне ООО для обучающихся </a:t>
            </a:r>
          </a:p>
          <a:p>
            <a:pPr algn="ctr"/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нарушением слуха.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1715" y="980728"/>
            <a:ext cx="7620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Государственное бюджетное общеобразовательное учреждение</a:t>
            </a:r>
          </a:p>
          <a:p>
            <a:pPr algn="ctr"/>
            <a:r>
              <a:rPr lang="ru-RU" sz="2000" b="1" dirty="0"/>
              <a:t>школа-интернат №31 Невского района Санкт-Петербурга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3848" y="645789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2021 – 2022 учебный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494116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Составитель: Шипулина Светлана Борисовна </a:t>
            </a:r>
          </a:p>
          <a:p>
            <a:r>
              <a:rPr lang="ru-RU" sz="2000" b="1" dirty="0"/>
              <a:t>(зам. директора по инновационной деятельности, </a:t>
            </a:r>
          </a:p>
          <a:p>
            <a:r>
              <a:rPr lang="ru-RU" sz="2000" b="1" dirty="0"/>
              <a:t>учитель-дефектолог ГБОУ Ш-И №31 Невского района С-Пб)</a:t>
            </a:r>
          </a:p>
        </p:txBody>
      </p:sp>
    </p:spTree>
    <p:extLst>
      <p:ext uri="{BB962C8B-B14F-4D97-AF65-F5344CB8AC3E}">
        <p14:creationId xmlns:p14="http://schemas.microsoft.com/office/powerpoint/2010/main" val="2232317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1412776"/>
            <a:ext cx="885698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rgbClr val="FF0000"/>
                </a:solidFill>
              </a:rPr>
              <a:t>Обязательными направлениями</a:t>
            </a:r>
            <a:r>
              <a:rPr lang="ru-RU" sz="2400" b="1" dirty="0">
                <a:solidFill>
                  <a:srgbClr val="FF0000"/>
                </a:solidFill>
              </a:rPr>
              <a:t> коррекционно-развивающей работы, которые включаются в Индивидуальные планы каждого обучающегося</a:t>
            </a:r>
            <a:r>
              <a:rPr lang="ru-RU" sz="2400" b="1" dirty="0"/>
              <a:t>, является:</a:t>
            </a:r>
          </a:p>
          <a:p>
            <a:pPr marL="0" indent="0" algn="just">
              <a:buNone/>
            </a:pPr>
            <a:endParaRPr lang="ru-RU" sz="12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«Развитие восприятия и воспроизведения устной речи» обучающихся как важного условия их наиболее полноценного развития, качественного образования, социальной адаптации;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коррекция и/ или «Развитие учебно-познавательной деятельности» с целью обеспечения качественного достижения планируемых результатов образовательной программы с учётом особых образовательных потребностей и индивидуальных особенностей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09116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rgbClr val="FF0000"/>
                </a:solidFill>
              </a:rPr>
              <a:t>Направления коррекционно-развивающей работы</a:t>
            </a:r>
            <a:r>
              <a:rPr lang="ru-RU" sz="2400" b="1" dirty="0">
                <a:solidFill>
                  <a:srgbClr val="FF0000"/>
                </a:solidFill>
              </a:rPr>
              <a:t>, в зависимости от индивидуальных особенностей обучающихся, </a:t>
            </a:r>
            <a:r>
              <a:rPr lang="ru-RU" sz="2400" b="1" u="sng" dirty="0">
                <a:solidFill>
                  <a:srgbClr val="FF0000"/>
                </a:solidFill>
              </a:rPr>
              <a:t>могут</a:t>
            </a:r>
            <a:r>
              <a:rPr lang="ru-RU" sz="2400" b="1" dirty="0">
                <a:solidFill>
                  <a:srgbClr val="FF0000"/>
                </a:solidFill>
              </a:rPr>
              <a:t> также </a:t>
            </a:r>
            <a:r>
              <a:rPr lang="ru-RU" sz="2400" b="1" u="sng" dirty="0">
                <a:solidFill>
                  <a:srgbClr val="FF0000"/>
                </a:solidFill>
              </a:rPr>
              <a:t>включать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коррекцию и развитие высших психических функций, эмоционально-волевой и познавательной сфер;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коррекцию и развитие коммуникативно-речевой сферы;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коррекцию и развитие личностных установок в соответствии с социально-этическими нормами и правилами межличностного взаимодействия; развитие межличностного общения в группе сверстников (со взрослыми и др.);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формирование способов регуляции поведения, адекватных форм утверждения самостоятельности, личностной автономии;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2073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rgbClr val="FF0000"/>
                </a:solidFill>
              </a:rPr>
              <a:t>Направления коррекционно-развивающей работы</a:t>
            </a:r>
            <a:r>
              <a:rPr lang="ru-RU" sz="2400" b="1" dirty="0">
                <a:solidFill>
                  <a:srgbClr val="FF0000"/>
                </a:solidFill>
              </a:rPr>
              <a:t>, в зависимости от индивидуальных особенностей обучающихся, </a:t>
            </a:r>
            <a:r>
              <a:rPr lang="ru-RU" sz="2400" b="1" u="sng" dirty="0">
                <a:solidFill>
                  <a:srgbClr val="FF0000"/>
                </a:solidFill>
              </a:rPr>
              <a:t>могут</a:t>
            </a:r>
            <a:r>
              <a:rPr lang="ru-RU" sz="2400" b="1" dirty="0">
                <a:solidFill>
                  <a:srgbClr val="FF0000"/>
                </a:solidFill>
              </a:rPr>
              <a:t> также </a:t>
            </a:r>
            <a:r>
              <a:rPr lang="ru-RU" sz="2400" b="1" u="sng" dirty="0">
                <a:solidFill>
                  <a:srgbClr val="FF0000"/>
                </a:solidFill>
              </a:rPr>
              <a:t>включать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совершенствование навыков получения и использования информации (в том числе, на основе ИКТ), способствующих повышению учебных и социальных компетенций, адаптации в реальных жизненных условиях;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развитие компетенций, необходимых для профессионального самоопределения и профессионального образования;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социально-педагогическую защиту ребёнка в случаях неблагоприятных условий жизни при психотравмирующих обстоятельствах.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9240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08" y="692696"/>
            <a:ext cx="8856984" cy="936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Обязательные специальные занятия, </a:t>
            </a:r>
          </a:p>
          <a:p>
            <a:pPr marL="0" indent="0" algn="just">
              <a:buNone/>
            </a:pPr>
            <a:r>
              <a:rPr lang="ru-RU" sz="2400" b="1" dirty="0"/>
              <a:t>предусмотренные ПКР для обучающихся с нарушением слуха: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80786"/>
              </p:ext>
            </p:extLst>
          </p:nvPr>
        </p:nvGraphicFramePr>
        <p:xfrm>
          <a:off x="215516" y="1700808"/>
          <a:ext cx="8712967" cy="5066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восприятия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 воспроизведения устной речи»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учебно-познавательной 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деятельности»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курса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«Развитие восприятия и воспроизведения устной речи»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Занятия по формированию коммуникативных навыков «Учимся общаться»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 «Я и другие»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 в неделю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 часа на одного обучающегося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одного обучающегося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одного занятия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 на подгруппу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Организационная форма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класс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занятия;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одно занятие в неделю проводится парами, остальные занятия в течение недели – индивидуально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подгрупповые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Учитель-дефектолог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(сурдопедагог)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Учитель-предметник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проведения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Внеурочная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90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208912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Структура индивидуально ориентированной рабочей программы коррекционно-развивающих курсов и дополнительных коррекционно-развивающих занятий включает четыре раздела: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96912"/>
              </p:ext>
            </p:extLst>
          </p:nvPr>
        </p:nvGraphicFramePr>
        <p:xfrm>
          <a:off x="215516" y="2852936"/>
          <a:ext cx="871296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Разделы рабочей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Содержание раздела рабочей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1. Пояснительная  </a:t>
                      </a:r>
                    </a:p>
                    <a:p>
                      <a:r>
                        <a:rPr lang="ru-RU" sz="2000" dirty="0"/>
                        <a:t>    записка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Цель и задачи коррекционно-развивающей работы, описание места коррекционно-развивающего курса в учебном плане, содержание коррекционно-развивающего курса, организационные формы работы, специальные условия реализации курса.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2. Планируемые </a:t>
                      </a:r>
                    </a:p>
                    <a:p>
                      <a:r>
                        <a:rPr lang="ru-RU" sz="2000" dirty="0"/>
                        <a:t>    результаты </a:t>
                      </a:r>
                    </a:p>
                    <a:p>
                      <a:r>
                        <a:rPr lang="ru-RU" sz="2000" dirty="0"/>
                        <a:t>    обучения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Личностные, </a:t>
                      </a:r>
                      <a:r>
                        <a:rPr lang="ru-RU" sz="2000" dirty="0" err="1"/>
                        <a:t>метапредметные</a:t>
                      </a:r>
                      <a:r>
                        <a:rPr lang="ru-RU" sz="2000" dirty="0"/>
                        <a:t> и предметные результаты.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8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02261"/>
              </p:ext>
            </p:extLst>
          </p:nvPr>
        </p:nvGraphicFramePr>
        <p:xfrm>
          <a:off x="251520" y="1124744"/>
          <a:ext cx="8712968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Разделы рабочей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Содержание раздела рабочей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3. Календарно-</a:t>
                      </a:r>
                    </a:p>
                    <a:p>
                      <a:r>
                        <a:rPr lang="ru-RU" sz="2000" dirty="0"/>
                        <a:t>    тематическое </a:t>
                      </a:r>
                    </a:p>
                    <a:p>
                      <a:r>
                        <a:rPr lang="ru-RU" sz="2000" dirty="0"/>
                        <a:t>    планирование </a:t>
                      </a:r>
                    </a:p>
                    <a:p>
                      <a:r>
                        <a:rPr lang="ru-RU" sz="2000" dirty="0"/>
                        <a:t>    обучения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 таблице указываются разделы календарно-тематического плана, направления (разделы работы), темы, примерный речевой материал, характеристика деятельности обучающихся, примерное количество часов, примерные сроки.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4. Оценивание </a:t>
                      </a:r>
                    </a:p>
                    <a:p>
                      <a:r>
                        <a:rPr lang="ru-RU" sz="2000" dirty="0"/>
                        <a:t>    планируемых  </a:t>
                      </a:r>
                    </a:p>
                    <a:p>
                      <a:r>
                        <a:rPr lang="ru-RU" sz="2000" dirty="0"/>
                        <a:t>    результатов </a:t>
                      </a:r>
                    </a:p>
                    <a:p>
                      <a:r>
                        <a:rPr lang="ru-RU" sz="2000" dirty="0"/>
                        <a:t>    обучения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Содержание и методика стартовой диагностики с описанием анализа и оценки полученных результатов; текущий учёт достижения планируемых результатов, который проводится на каждом занятии коррекционно-развивающего курса; мониторинг достижения планируемых результатов в конце каждого полугодия – описание методик обследования, анализа и оценки полученных результатов.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331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889" y="332656"/>
            <a:ext cx="8173416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АООП ООО (глухих, вариант 1.2)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26431"/>
              </p:ext>
            </p:extLst>
          </p:nvPr>
        </p:nvGraphicFramePr>
        <p:xfrm>
          <a:off x="215516" y="1124744"/>
          <a:ext cx="8712967" cy="5449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восприятия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 воспроизведения устной речи»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учебно-познавательной 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деятельности»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курса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«Развитие восприятия и воспроизведения устной речи»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Занятия по формированию коммуникативных навыков «Учимся общаться»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 «Я и другие»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 в неделю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часа на одного обучающегося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7 класса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часа на одного обучающегося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одного занятия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 на подгруппу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 на подгруппу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Организационная форма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6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занятия;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7 классы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одно занятие в неделю проводится парами, остальные занятия в течение недели – индивидуально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подгрупповые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подгрупповые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Учитель-дефектолог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(сурдопедагог)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Учитель-предметник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проведения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Внеурочная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291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889" y="332656"/>
            <a:ext cx="8173416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АООП ООО (слабослышащих, вариант 2.2.2)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23073"/>
              </p:ext>
            </p:extLst>
          </p:nvPr>
        </p:nvGraphicFramePr>
        <p:xfrm>
          <a:off x="215516" y="908720"/>
          <a:ext cx="8712967" cy="5276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4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работы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восприятия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 воспроизведения устной речи»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«Развитие учебно-познавательной 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деятельности»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коррекционно-развивающего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курса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«Развитие восприятия и воспроизведения устной речи»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Занятия по формированию коммуникативных навыков «Учимся общаться»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 «Я и другие»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 в неделю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 часа на одного обучающегося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 час на 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одного занятия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 на подгруппу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(до 30) минут на подгруппу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Организационная форма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класс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занятия;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6 – 7 классы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одно занятие в неделю проводится парами, остальные занятия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в течение недели – индивидуально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 класс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занятия;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6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подгрупповые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– 7 классы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подгрупповые занятия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Учитель-дефектолог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(сурдопедагог)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Учитель-предметник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Педагог-психолог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проведения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Урочное и внеурочное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Внеурочная деятельность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215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43608" y="2204864"/>
            <a:ext cx="7056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75037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51520" y="1268760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800" b="1" u="sng" dirty="0">
                <a:solidFill>
                  <a:srgbClr val="FF0000"/>
                </a:solidFill>
              </a:rPr>
              <a:t>Программа коррекционной работы</a:t>
            </a:r>
            <a:endParaRPr lang="ru-RU" sz="1000" b="1" u="sng" dirty="0">
              <a:solidFill>
                <a:srgbClr val="FF000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ru-RU" sz="2800" b="1" u="sng" dirty="0">
                <a:solidFill>
                  <a:srgbClr val="FF000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prstClr val="black"/>
                </a:solidFill>
              </a:rPr>
              <a:t>является </a:t>
            </a:r>
            <a:r>
              <a:rPr lang="ru-RU" sz="2400" b="1" i="1" dirty="0">
                <a:solidFill>
                  <a:prstClr val="black"/>
                </a:solidFill>
              </a:rPr>
              <a:t>неотъемлемым структурным компонентом АООП </a:t>
            </a:r>
            <a:r>
              <a:rPr lang="ru-RU" sz="2400" b="1" dirty="0">
                <a:solidFill>
                  <a:prstClr val="black"/>
                </a:solidFill>
              </a:rPr>
              <a:t>обучающихся с нарушениями слуха, учитывающей их особые образовательные потребности;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prstClr val="black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prstClr val="black"/>
                </a:solidFill>
              </a:rPr>
              <a:t>вариативна по форме и по содержанию </a:t>
            </a:r>
            <a:r>
              <a:rPr lang="ru-RU" sz="2400" b="1" dirty="0">
                <a:solidFill>
                  <a:prstClr val="black"/>
                </a:solidFill>
              </a:rPr>
              <a:t>в зависимости от состава обучающихся с нарушениями слуха, региональной специфики и возможностей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420880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916832"/>
            <a:ext cx="8712968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АООП обучающихся с нарушениями слуха (вариант 1.2 или 2.2) предполагает </a:t>
            </a:r>
            <a:r>
              <a:rPr lang="ru-RU" sz="2400" b="1" i="1" dirty="0"/>
              <a:t>обязательную реализацию ПКР</a:t>
            </a:r>
            <a:r>
              <a:rPr lang="ru-RU" sz="2400" b="1" dirty="0"/>
              <a:t> в системе учебной и внеурочной деятельности при создании специальных условий, учитывающих особые образовательные потребности обучающихся с нарушениями слуха и определяющих логику построения образовательного процесса </a:t>
            </a:r>
            <a:r>
              <a:rPr lang="ru-RU" sz="2400" b="1" i="1" u="sng" dirty="0"/>
              <a:t>на основе личностно ориентированного и индивидуально-дифференцированного подходов</a:t>
            </a:r>
            <a:r>
              <a:rPr lang="ru-RU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756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45908" y="836712"/>
            <a:ext cx="8784976" cy="602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21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2100" b="1" dirty="0">
                <a:solidFill>
                  <a:srgbClr val="FF0000"/>
                </a:solidFill>
              </a:rPr>
              <a:t>Организация и проведение коррекционно-развивающей работы в системе реализации АООП отражается в следующей документации: </a:t>
            </a:r>
            <a:endParaRPr lang="en-US" sz="21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b="1" i="1" u="sng" dirty="0">
                <a:solidFill>
                  <a:prstClr val="black"/>
                </a:solidFill>
              </a:rPr>
              <a:t>индивидуальных планах коррекционно-развивающей работы</a:t>
            </a:r>
            <a:r>
              <a:rPr lang="ru-RU" sz="2100" b="1" dirty="0">
                <a:solidFill>
                  <a:prstClr val="black"/>
                </a:solidFill>
              </a:rPr>
              <a:t>, разработанных для каждого обучающегося и утверждённых руководителем </a:t>
            </a:r>
            <a:r>
              <a:rPr lang="ru-RU" sz="2100" b="1" dirty="0" err="1">
                <a:solidFill>
                  <a:prstClr val="black"/>
                </a:solidFill>
              </a:rPr>
              <a:t>ППк</a:t>
            </a:r>
            <a:r>
              <a:rPr lang="ru-RU" sz="2100" b="1" dirty="0">
                <a:solidFill>
                  <a:prstClr val="black"/>
                </a:solidFill>
              </a:rPr>
              <a:t> ОО;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b="1" i="1" u="sng" dirty="0">
                <a:solidFill>
                  <a:prstClr val="black"/>
                </a:solidFill>
              </a:rPr>
              <a:t>рабочих программах учебных предметов </a:t>
            </a:r>
            <a:r>
              <a:rPr lang="ru-RU" sz="2100" b="1" dirty="0">
                <a:solidFill>
                  <a:prstClr val="black"/>
                </a:solidFill>
              </a:rPr>
              <a:t>и планов каждого урока, проектируемых с учётом особенностей каждого обучающегося;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b="1" i="1" u="sng" dirty="0">
                <a:solidFill>
                  <a:prstClr val="black"/>
                </a:solidFill>
              </a:rPr>
              <a:t>рабочих программах обязательных специальных (коррекционных) занятий</a:t>
            </a:r>
            <a:r>
              <a:rPr lang="ru-RU" sz="2100" b="1" dirty="0">
                <a:solidFill>
                  <a:prstClr val="black"/>
                </a:solidFill>
              </a:rPr>
              <a:t>, предусмотренных Программой коррекционной работы;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b="1" i="1" u="sng" dirty="0">
                <a:solidFill>
                  <a:prstClr val="black"/>
                </a:solidFill>
              </a:rPr>
              <a:t>планах работы </a:t>
            </a:r>
            <a:r>
              <a:rPr lang="ru-RU" sz="2100" b="1" dirty="0">
                <a:solidFill>
                  <a:prstClr val="black"/>
                </a:solidFill>
              </a:rPr>
              <a:t>педагога-психолога, социального педагога, </a:t>
            </a:r>
            <a:r>
              <a:rPr lang="ru-RU" sz="2100" b="1" dirty="0" err="1">
                <a:solidFill>
                  <a:prstClr val="black"/>
                </a:solidFill>
              </a:rPr>
              <a:t>тьютора</a:t>
            </a:r>
            <a:r>
              <a:rPr lang="ru-RU" sz="2100" b="1" dirty="0">
                <a:solidFill>
                  <a:prstClr val="black"/>
                </a:solidFill>
              </a:rPr>
              <a:t> и др., проектируемых с учётом индивидуальных особенностей каждого обучающегося;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100" b="1" i="1" u="sng" dirty="0">
                <a:solidFill>
                  <a:prstClr val="black"/>
                </a:solidFill>
              </a:rPr>
              <a:t>планах воспитателя класса</a:t>
            </a:r>
            <a:r>
              <a:rPr lang="ru-RU" sz="2100" b="1" dirty="0">
                <a:solidFill>
                  <a:prstClr val="black"/>
                </a:solidFill>
              </a:rPr>
              <a:t>, проектируемых с учётом реализации индивидуального подхода к обучающимся.</a:t>
            </a:r>
          </a:p>
        </p:txBody>
      </p:sp>
    </p:spTree>
    <p:extLst>
      <p:ext uri="{BB962C8B-B14F-4D97-AF65-F5344CB8AC3E}">
        <p14:creationId xmlns:p14="http://schemas.microsoft.com/office/powerpoint/2010/main" val="254510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916832"/>
            <a:ext cx="8712968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На основе результатов комплексного обследования, а также рекомендаций ПМПК и ИПРА разрабатывается </a:t>
            </a:r>
            <a:r>
              <a:rPr lang="ru-RU" sz="2400" b="1" i="1" u="sng" dirty="0"/>
              <a:t>«Индивидуальный план коррекционно-развивающей работы обучающегося»</a:t>
            </a:r>
            <a:r>
              <a:rPr lang="ru-RU" sz="2400" b="1" dirty="0"/>
              <a:t>, который  утверждается психолого-педагогическим консилиумом образовательной организации.</a:t>
            </a:r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Невыполнение ИПКР в течение полугодия должно стать предметом обсуждения  на психолого-педагогическом консилиуме образовательной организации.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05273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«Индивидуальный план коррекционно-развивающей работы обучающегося»</a:t>
            </a:r>
          </a:p>
        </p:txBody>
      </p:sp>
    </p:spTree>
    <p:extLst>
      <p:ext uri="{BB962C8B-B14F-4D97-AF65-F5344CB8AC3E}">
        <p14:creationId xmlns:p14="http://schemas.microsoft.com/office/powerpoint/2010/main" val="177856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b="1" dirty="0">
                <a:solidFill>
                  <a:srgbClr val="FF0000"/>
                </a:solidFill>
              </a:rPr>
              <a:t>«Индивидуальный план коррекционно-развивающей работы обучающегося»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составляется для каждого обучающегося ежегодно, начиная с 5 класса (ежегодно);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может корректироваться в течение учебного года с учётом достижения обучающимся планируемых результатов;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/>
              <a:t>содержит: направления работы, определяемые с учётом рекомендаций ПМПК и ИПРА, особых образовательных потребностей и индивидуальных особенностей каждого обучающегося, выявленных в процессе стартового комплексного психолого-педагогического обследования или мониторинга (периодического учёта) достижения планируемых результатов образования, в том числе, ПКР; описание содержания, организации, примерных сроков и планируемых результатов работы по каждому направлению.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425402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12968" cy="30243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dirty="0"/>
              <a:t>Индивидуальный план коррекционно-развивающей работы</a:t>
            </a:r>
          </a:p>
          <a:p>
            <a:pPr marL="0" indent="0">
              <a:buNone/>
            </a:pPr>
            <a:r>
              <a:rPr lang="ru-RU" sz="2800" b="1" dirty="0"/>
              <a:t>с обучающимся 5 __ класса  _____________________ дата рождения ______             </a:t>
            </a:r>
          </a:p>
          <a:p>
            <a:pPr marL="0" indent="0" algn="ctr">
              <a:buNone/>
            </a:pPr>
            <a:r>
              <a:rPr lang="ru-RU" sz="2800" b="1" dirty="0"/>
              <a:t>        (</a:t>
            </a:r>
            <a:r>
              <a:rPr lang="ru-RU" sz="2800" b="1" dirty="0" err="1"/>
              <a:t>ф.и.о.</a:t>
            </a:r>
            <a:r>
              <a:rPr lang="ru-RU" sz="2800" b="1" dirty="0"/>
              <a:t>)</a:t>
            </a:r>
          </a:p>
          <a:p>
            <a:pPr marL="0" indent="0" algn="just">
              <a:buNone/>
            </a:pPr>
            <a:endParaRPr lang="ru-RU" sz="1600" b="1" dirty="0"/>
          </a:p>
          <a:p>
            <a:pPr marL="0" indent="0" algn="just">
              <a:buNone/>
            </a:pPr>
            <a:r>
              <a:rPr lang="ru-RU" sz="2800" b="1" dirty="0"/>
              <a:t>Программа обучения – АООП ООО (вариант 1.2) </a:t>
            </a:r>
          </a:p>
          <a:p>
            <a:pPr marL="0" indent="0" algn="just">
              <a:buNone/>
            </a:pPr>
            <a:r>
              <a:rPr lang="ru-RU" sz="2800" b="1" dirty="0"/>
              <a:t>Причины, время и характер нарушения слуха __________________________</a:t>
            </a:r>
          </a:p>
          <a:p>
            <a:pPr marL="0" indent="0" algn="just">
              <a:buNone/>
            </a:pPr>
            <a:r>
              <a:rPr lang="ru-RU" sz="2800" b="1" dirty="0"/>
              <a:t>Состояние слуха в настоящее время __________________________________</a:t>
            </a:r>
          </a:p>
          <a:p>
            <a:pPr marL="0" indent="0" algn="just">
              <a:buNone/>
            </a:pPr>
            <a:r>
              <a:rPr lang="ru-RU" sz="2800" b="1" dirty="0" err="1"/>
              <a:t>Слухопротезирование</a:t>
            </a:r>
            <a:r>
              <a:rPr lang="ru-RU" sz="2800" b="1" dirty="0"/>
              <a:t> обучающегося__________________________________</a:t>
            </a:r>
          </a:p>
          <a:p>
            <a:pPr marL="0" indent="0" algn="just">
              <a:buNone/>
            </a:pPr>
            <a:r>
              <a:rPr lang="ru-RU" sz="2800" b="1" dirty="0"/>
              <a:t>Рекомендации ПМПК и ИПРА ________________________________________</a:t>
            </a:r>
          </a:p>
          <a:p>
            <a:pPr marL="0" indent="0" algn="just">
              <a:buNone/>
            </a:pPr>
            <a:r>
              <a:rPr lang="ru-RU" sz="2800" b="1" dirty="0"/>
              <a:t>Индивидуальные особенности обучающегося __________________________</a:t>
            </a:r>
          </a:p>
          <a:p>
            <a:pPr marL="0" indent="0" algn="ctr">
              <a:buNone/>
            </a:pP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98901"/>
              </p:ext>
            </p:extLst>
          </p:nvPr>
        </p:nvGraphicFramePr>
        <p:xfrm>
          <a:off x="215516" y="4077072"/>
          <a:ext cx="8712967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2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Направления коррекционно- развивающей работы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Основное содержание коррекционно-развивающей работы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Организационные формы коррекционно-развивающей работы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Примерные сроки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Планируемые результаты коррекционно-развивающей работы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Ф.И.О., должность педагогического работника, реализующего данное направление работы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9400" y="2789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6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4" t="16162" r="20763" b="10949"/>
          <a:stretch/>
        </p:blipFill>
        <p:spPr bwMode="auto">
          <a:xfrm>
            <a:off x="395536" y="548680"/>
            <a:ext cx="841677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4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4" t="24928" r="20936" b="8187"/>
          <a:stretch/>
        </p:blipFill>
        <p:spPr bwMode="auto">
          <a:xfrm>
            <a:off x="179511" y="620688"/>
            <a:ext cx="8754663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47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1366</Words>
  <Application>Microsoft Office PowerPoint</Application>
  <PresentationFormat>Экран (4:3)</PresentationFormat>
  <Paragraphs>249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Владимировна</dc:creator>
  <cp:lastModifiedBy>Татьяна Владимировна</cp:lastModifiedBy>
  <cp:revision>219</cp:revision>
  <dcterms:modified xsi:type="dcterms:W3CDTF">2022-06-16T07:21:27Z</dcterms:modified>
</cp:coreProperties>
</file>